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10288575" cx="10288575"/>
  <p:notesSz cx="6858000" cy="9144000"/>
  <p:embeddedFontLst>
    <p:embeddedFont>
      <p:font typeface="PT Serif"/>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TSerif-bold.fntdata"/><Relationship Id="rId14" Type="http://schemas.openxmlformats.org/officeDocument/2006/relationships/font" Target="fonts/PTSerif-regular.fntdata"/><Relationship Id="rId17" Type="http://schemas.openxmlformats.org/officeDocument/2006/relationships/font" Target="fonts/PTSerif-boldItalic.fntdata"/><Relationship Id="rId16" Type="http://schemas.openxmlformats.org/officeDocument/2006/relationships/font" Target="fonts/PTSerif-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 name="Shape 51"/>
        <p:cNvGrpSpPr/>
        <p:nvPr/>
      </p:nvGrpSpPr>
      <p:grpSpPr>
        <a:xfrm>
          <a:off x="0" y="0"/>
          <a:ext cx="0" cy="0"/>
          <a:chOff x="0" y="0"/>
          <a:chExt cx="0" cy="0"/>
        </a:xfrm>
      </p:grpSpPr>
      <p:sp>
        <p:nvSpPr>
          <p:cNvPr id="52" name="Google Shape;52;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Welcome Slide">
  <p:cSld name="Welcome Slide">
    <p:bg>
      <p:bgPr>
        <a:solidFill>
          <a:srgbClr val="F4E6D9"/>
        </a:solidFill>
      </p:bgPr>
    </p:bg>
    <p:spTree>
      <p:nvGrpSpPr>
        <p:cNvPr id="11" name="Shape 11"/>
        <p:cNvGrpSpPr/>
        <p:nvPr/>
      </p:nvGrpSpPr>
      <p:grpSpPr>
        <a:xfrm>
          <a:off x="0" y="0"/>
          <a:ext cx="0" cy="0"/>
          <a:chOff x="0" y="0"/>
          <a:chExt cx="0" cy="0"/>
        </a:xfrm>
      </p:grpSpPr>
      <p:sp>
        <p:nvSpPr>
          <p:cNvPr id="12" name="Google Shape;12;p2"/>
          <p:cNvSpPr/>
          <p:nvPr/>
        </p:nvSpPr>
        <p:spPr>
          <a:xfrm>
            <a:off x="0" y="1"/>
            <a:ext cx="10288588" cy="6468034"/>
          </a:xfrm>
          <a:custGeom>
            <a:rect b="b" l="l" r="r" t="t"/>
            <a:pathLst>
              <a:path extrusionOk="0" h="9762067" w="10288588">
                <a:moveTo>
                  <a:pt x="0" y="0"/>
                </a:moveTo>
                <a:lnTo>
                  <a:pt x="10288588" y="0"/>
                </a:lnTo>
                <a:lnTo>
                  <a:pt x="10288588" y="9762067"/>
                </a:lnTo>
                <a:lnTo>
                  <a:pt x="0" y="6644985"/>
                </a:lnTo>
                <a:close/>
              </a:path>
            </a:pathLst>
          </a:cu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bg>
      <p:bgPr>
        <a:solidFill>
          <a:srgbClr val="F4E6D9"/>
        </a:solidFill>
      </p:bgPr>
    </p:bg>
    <p:spTree>
      <p:nvGrpSpPr>
        <p:cNvPr id="31" name="Shape 31"/>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1">
  <p:cSld name="Product 1">
    <p:bg>
      <p:bgPr>
        <a:solidFill>
          <a:srgbClr val="F4E6D9"/>
        </a:solidFill>
      </p:bgPr>
    </p:bg>
    <p:spTree>
      <p:nvGrpSpPr>
        <p:cNvPr id="32" name="Shape 32"/>
        <p:cNvGrpSpPr/>
        <p:nvPr/>
      </p:nvGrpSpPr>
      <p:grpSpPr>
        <a:xfrm>
          <a:off x="0" y="0"/>
          <a:ext cx="0" cy="0"/>
          <a:chOff x="0" y="0"/>
          <a:chExt cx="0" cy="0"/>
        </a:xfrm>
      </p:grpSpPr>
      <p:sp>
        <p:nvSpPr>
          <p:cNvPr id="33" name="Google Shape;33;p12"/>
          <p:cNvSpPr/>
          <p:nvPr>
            <p:ph idx="2" type="pic"/>
          </p:nvPr>
        </p:nvSpPr>
        <p:spPr>
          <a:xfrm>
            <a:off x="3028950" y="28149"/>
            <a:ext cx="7259638" cy="440874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12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1pPr>
            <a:lvl2pPr lvl="1"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lvl="2"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lvl="3"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lvl="4"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lvl="5"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lvl="6"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lvl="7"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lvl="8"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
        <p:nvSpPr>
          <p:cNvPr id="34" name="Google Shape;34;p12"/>
          <p:cNvSpPr/>
          <p:nvPr/>
        </p:nvSpPr>
        <p:spPr>
          <a:xfrm flipH="1">
            <a:off x="0" y="1"/>
            <a:ext cx="3028950" cy="10288587"/>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ur Menu">
  <p:cSld name="Our Menu">
    <p:bg>
      <p:bgPr>
        <a:solidFill>
          <a:srgbClr val="F4E6D9"/>
        </a:solidFill>
      </p:bgPr>
    </p:bg>
    <p:spTree>
      <p:nvGrpSpPr>
        <p:cNvPr id="35" name="Shape 35"/>
        <p:cNvGrpSpPr/>
        <p:nvPr/>
      </p:nvGrpSpPr>
      <p:grpSpPr>
        <a:xfrm>
          <a:off x="0" y="0"/>
          <a:ext cx="0" cy="0"/>
          <a:chOff x="0" y="0"/>
          <a:chExt cx="0" cy="0"/>
        </a:xfrm>
      </p:grpSpPr>
      <p:sp>
        <p:nvSpPr>
          <p:cNvPr id="36" name="Google Shape;36;p13"/>
          <p:cNvSpPr/>
          <p:nvPr/>
        </p:nvSpPr>
        <p:spPr>
          <a:xfrm>
            <a:off x="0" y="0"/>
            <a:ext cx="2517746" cy="10288588"/>
          </a:xfrm>
          <a:prstGeom prst="rect">
            <a:avLst/>
          </a:pr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ack">
  <p:cSld name="Product Pack">
    <p:bg>
      <p:bgPr>
        <a:solidFill>
          <a:srgbClr val="F4E6D9"/>
        </a:solidFill>
      </p:bgPr>
    </p:bg>
    <p:spTree>
      <p:nvGrpSpPr>
        <p:cNvPr id="37" name="Shape 37"/>
        <p:cNvGrpSpPr/>
        <p:nvPr/>
      </p:nvGrpSpPr>
      <p:grpSpPr>
        <a:xfrm>
          <a:off x="0" y="0"/>
          <a:ext cx="0" cy="0"/>
          <a:chOff x="0" y="0"/>
          <a:chExt cx="0" cy="0"/>
        </a:xfrm>
      </p:grpSpPr>
      <p:sp>
        <p:nvSpPr>
          <p:cNvPr id="38" name="Google Shape;38;p14"/>
          <p:cNvSpPr/>
          <p:nvPr>
            <p:ph idx="2" type="pic"/>
          </p:nvPr>
        </p:nvSpPr>
        <p:spPr>
          <a:xfrm>
            <a:off x="7132320" y="1"/>
            <a:ext cx="3156268" cy="102885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12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1pPr>
            <a:lvl2pPr lvl="1"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lvl="2"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lvl="3"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lvl="4"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lvl="5"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lvl="6"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lvl="7"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lvl="8"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
        <p:nvSpPr>
          <p:cNvPr id="39" name="Google Shape;39;p14"/>
          <p:cNvSpPr/>
          <p:nvPr/>
        </p:nvSpPr>
        <p:spPr>
          <a:xfrm>
            <a:off x="0" y="0"/>
            <a:ext cx="7132320" cy="5283200"/>
          </a:xfrm>
          <a:prstGeom prst="rect">
            <a:avLst/>
          </a:pr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romo 2">
  <p:cSld name="Product Promo 2">
    <p:bg>
      <p:bgPr>
        <a:solidFill>
          <a:srgbClr val="E7CE9C"/>
        </a:solidFill>
      </p:bgPr>
    </p:bg>
    <p:spTree>
      <p:nvGrpSpPr>
        <p:cNvPr id="40" name="Shape 40"/>
        <p:cNvGrpSpPr/>
        <p:nvPr/>
      </p:nvGrpSpPr>
      <p:grpSpPr>
        <a:xfrm>
          <a:off x="0" y="0"/>
          <a:ext cx="0" cy="0"/>
          <a:chOff x="0" y="0"/>
          <a:chExt cx="0" cy="0"/>
        </a:xfrm>
      </p:grpSpPr>
      <p:sp>
        <p:nvSpPr>
          <p:cNvPr id="41" name="Google Shape;41;p15"/>
          <p:cNvSpPr/>
          <p:nvPr/>
        </p:nvSpPr>
        <p:spPr>
          <a:xfrm>
            <a:off x="0" y="-1"/>
            <a:ext cx="10288588" cy="5780915"/>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 name="Google Shape;42;p15"/>
          <p:cNvSpPr/>
          <p:nvPr/>
        </p:nvSpPr>
        <p:spPr>
          <a:xfrm>
            <a:off x="1560565" y="4915938"/>
            <a:ext cx="7167458" cy="5372650"/>
          </a:xfrm>
          <a:prstGeom prst="rect">
            <a:avLst/>
          </a:prstGeom>
          <a:solidFill>
            <a:srgbClr val="F4E6D9"/>
          </a:solidFill>
          <a:ln>
            <a:noFill/>
          </a:ln>
          <a:effectLst>
            <a:outerShdw blurRad="876300" sx="109000" rotWithShape="0" algn="ctr" sy="109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bout">
  <p:cSld name="About">
    <p:bg>
      <p:bgPr>
        <a:solidFill>
          <a:srgbClr val="F4E6D9"/>
        </a:solidFill>
      </p:bgPr>
    </p:bg>
    <p:spTree>
      <p:nvGrpSpPr>
        <p:cNvPr id="13" name="Shape 13"/>
        <p:cNvGrpSpPr/>
        <p:nvPr/>
      </p:nvGrpSpPr>
      <p:grpSpPr>
        <a:xfrm>
          <a:off x="0" y="0"/>
          <a:ext cx="0" cy="0"/>
          <a:chOff x="0" y="0"/>
          <a:chExt cx="0" cy="0"/>
        </a:xfrm>
      </p:grpSpPr>
      <p:sp>
        <p:nvSpPr>
          <p:cNvPr id="14" name="Google Shape;14;p3"/>
          <p:cNvSpPr/>
          <p:nvPr/>
        </p:nvSpPr>
        <p:spPr>
          <a:xfrm>
            <a:off x="-16101" y="-12778"/>
            <a:ext cx="3261703" cy="3603886"/>
          </a:xfrm>
          <a:custGeom>
            <a:rect b="b" l="l" r="r" t="t"/>
            <a:pathLst>
              <a:path extrusionOk="0" h="3773795" w="3415479">
                <a:moveTo>
                  <a:pt x="0" y="0"/>
                </a:moveTo>
                <a:lnTo>
                  <a:pt x="3415479" y="0"/>
                </a:lnTo>
                <a:lnTo>
                  <a:pt x="3410796" y="185221"/>
                </a:lnTo>
                <a:cubicBezTo>
                  <a:pt x="3315488" y="2065420"/>
                  <a:pt x="1854972" y="3585432"/>
                  <a:pt x="768" y="3773737"/>
                </a:cubicBezTo>
                <a:lnTo>
                  <a:pt x="0" y="3773795"/>
                </a:lnTo>
                <a:close/>
              </a:path>
            </a:pathLst>
          </a:cu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1 Alt">
  <p:cSld name="Product 1 Alt">
    <p:bg>
      <p:bgPr>
        <a:solidFill>
          <a:srgbClr val="F4E6D9"/>
        </a:solidFill>
      </p:bgPr>
    </p:bg>
    <p:spTree>
      <p:nvGrpSpPr>
        <p:cNvPr id="15" name="Shape 15"/>
        <p:cNvGrpSpPr/>
        <p:nvPr/>
      </p:nvGrpSpPr>
      <p:grpSpPr>
        <a:xfrm>
          <a:off x="0" y="0"/>
          <a:ext cx="0" cy="0"/>
          <a:chOff x="0" y="0"/>
          <a:chExt cx="0" cy="0"/>
        </a:xfrm>
      </p:grpSpPr>
      <p:sp>
        <p:nvSpPr>
          <p:cNvPr id="16" name="Google Shape;16;p4"/>
          <p:cNvSpPr/>
          <p:nvPr/>
        </p:nvSpPr>
        <p:spPr>
          <a:xfrm flipH="1">
            <a:off x="0" y="1"/>
            <a:ext cx="3028950" cy="10288587"/>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2">
  <p:cSld name="Product 2">
    <p:bg>
      <p:bgPr>
        <a:solidFill>
          <a:srgbClr val="F4E6D9"/>
        </a:solidFill>
      </p:bgPr>
    </p:bg>
    <p:spTree>
      <p:nvGrpSpPr>
        <p:cNvPr id="17" name="Shape 17"/>
        <p:cNvGrpSpPr/>
        <p:nvPr/>
      </p:nvGrpSpPr>
      <p:grpSpPr>
        <a:xfrm>
          <a:off x="0" y="0"/>
          <a:ext cx="0" cy="0"/>
          <a:chOff x="0" y="0"/>
          <a:chExt cx="0" cy="0"/>
        </a:xfrm>
      </p:grpSpPr>
      <p:sp>
        <p:nvSpPr>
          <p:cNvPr id="18" name="Google Shape;18;p5"/>
          <p:cNvSpPr/>
          <p:nvPr/>
        </p:nvSpPr>
        <p:spPr>
          <a:xfrm>
            <a:off x="-16101" y="-12779"/>
            <a:ext cx="3750997" cy="4144511"/>
          </a:xfrm>
          <a:custGeom>
            <a:rect b="b" l="l" r="r" t="t"/>
            <a:pathLst>
              <a:path extrusionOk="0" h="3773795" w="3415479">
                <a:moveTo>
                  <a:pt x="0" y="0"/>
                </a:moveTo>
                <a:lnTo>
                  <a:pt x="3415479" y="0"/>
                </a:lnTo>
                <a:lnTo>
                  <a:pt x="3410796" y="185221"/>
                </a:lnTo>
                <a:cubicBezTo>
                  <a:pt x="3315488" y="2065420"/>
                  <a:pt x="1854972" y="3585432"/>
                  <a:pt x="768" y="3773737"/>
                </a:cubicBezTo>
                <a:lnTo>
                  <a:pt x="0" y="3773795"/>
                </a:lnTo>
                <a:close/>
              </a:path>
            </a:pathLst>
          </a:cu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ur Menu Alt">
  <p:cSld name="Our Menu Alt">
    <p:bg>
      <p:bgPr>
        <a:solidFill>
          <a:srgbClr val="F4E6D9"/>
        </a:solidFill>
      </p:bgPr>
    </p:bg>
    <p:spTree>
      <p:nvGrpSpPr>
        <p:cNvPr id="19" name="Shape 19"/>
        <p:cNvGrpSpPr/>
        <p:nvPr/>
      </p:nvGrpSpPr>
      <p:grpSpPr>
        <a:xfrm>
          <a:off x="0" y="0"/>
          <a:ext cx="0" cy="0"/>
          <a:chOff x="0" y="0"/>
          <a:chExt cx="0" cy="0"/>
        </a:xfrm>
      </p:grpSpPr>
      <p:sp>
        <p:nvSpPr>
          <p:cNvPr id="20" name="Google Shape;20;p6"/>
          <p:cNvSpPr/>
          <p:nvPr/>
        </p:nvSpPr>
        <p:spPr>
          <a:xfrm>
            <a:off x="0" y="0"/>
            <a:ext cx="2517746" cy="10288588"/>
          </a:xfrm>
          <a:prstGeom prst="rect">
            <a:avLst/>
          </a:pr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ack Alt">
  <p:cSld name="Product Pack Alt">
    <p:bg>
      <p:bgPr>
        <a:solidFill>
          <a:srgbClr val="F4E6D9"/>
        </a:solidFill>
      </p:bgPr>
    </p:bg>
    <p:spTree>
      <p:nvGrpSpPr>
        <p:cNvPr id="21" name="Shape 21"/>
        <p:cNvGrpSpPr/>
        <p:nvPr/>
      </p:nvGrpSpPr>
      <p:grpSpPr>
        <a:xfrm>
          <a:off x="0" y="0"/>
          <a:ext cx="0" cy="0"/>
          <a:chOff x="0" y="0"/>
          <a:chExt cx="0" cy="0"/>
        </a:xfrm>
      </p:grpSpPr>
      <p:sp>
        <p:nvSpPr>
          <p:cNvPr id="22" name="Google Shape;22;p7"/>
          <p:cNvSpPr/>
          <p:nvPr/>
        </p:nvSpPr>
        <p:spPr>
          <a:xfrm>
            <a:off x="0" y="0"/>
            <a:ext cx="7132320" cy="5283200"/>
          </a:xfrm>
          <a:prstGeom prst="rect">
            <a:avLst/>
          </a:pr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romo 1">
  <p:cSld name="Product Promo 1">
    <p:bg>
      <p:bgPr>
        <a:solidFill>
          <a:srgbClr val="F4E6D9"/>
        </a:solidFill>
      </p:bgPr>
    </p:bg>
    <p:spTree>
      <p:nvGrpSpPr>
        <p:cNvPr id="23" name="Shape 23"/>
        <p:cNvGrpSpPr/>
        <p:nvPr/>
      </p:nvGrpSpPr>
      <p:grpSpPr>
        <a:xfrm>
          <a:off x="0" y="0"/>
          <a:ext cx="0" cy="0"/>
          <a:chOff x="0" y="0"/>
          <a:chExt cx="0" cy="0"/>
        </a:xfrm>
      </p:grpSpPr>
      <p:sp>
        <p:nvSpPr>
          <p:cNvPr id="24" name="Google Shape;24;p8"/>
          <p:cNvSpPr/>
          <p:nvPr/>
        </p:nvSpPr>
        <p:spPr>
          <a:xfrm>
            <a:off x="0" y="0"/>
            <a:ext cx="1378784" cy="1890005"/>
          </a:xfrm>
          <a:custGeom>
            <a:rect b="b" l="l" r="r" t="t"/>
            <a:pathLst>
              <a:path extrusionOk="0" h="2391300" w="1546752">
                <a:moveTo>
                  <a:pt x="0" y="0"/>
                </a:moveTo>
                <a:lnTo>
                  <a:pt x="1544202" y="0"/>
                </a:lnTo>
                <a:lnTo>
                  <a:pt x="1546752" y="48715"/>
                </a:lnTo>
                <a:cubicBezTo>
                  <a:pt x="1546752" y="1031787"/>
                  <a:pt x="978726" y="1886891"/>
                  <a:pt x="141982" y="2325328"/>
                </a:cubicBezTo>
                <a:lnTo>
                  <a:pt x="0" y="2391300"/>
                </a:lnTo>
                <a:close/>
              </a:path>
            </a:pathLst>
          </a:custGeom>
          <a:solidFill>
            <a:srgbClr val="2D7F6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8"/>
          <p:cNvSpPr/>
          <p:nvPr/>
        </p:nvSpPr>
        <p:spPr>
          <a:xfrm rot="10800000">
            <a:off x="9101138" y="8624438"/>
            <a:ext cx="1214018" cy="1664147"/>
          </a:xfrm>
          <a:custGeom>
            <a:rect b="b" l="l" r="r" t="t"/>
            <a:pathLst>
              <a:path extrusionOk="0" h="2391300" w="1546752">
                <a:moveTo>
                  <a:pt x="0" y="0"/>
                </a:moveTo>
                <a:lnTo>
                  <a:pt x="1544202" y="0"/>
                </a:lnTo>
                <a:lnTo>
                  <a:pt x="1546752" y="48715"/>
                </a:lnTo>
                <a:cubicBezTo>
                  <a:pt x="1546752" y="1031787"/>
                  <a:pt x="978726" y="1886891"/>
                  <a:pt x="141982" y="2325328"/>
                </a:cubicBezTo>
                <a:lnTo>
                  <a:pt x="0" y="2391300"/>
                </a:lnTo>
                <a:close/>
              </a:path>
            </a:pathLst>
          </a:custGeom>
          <a:solidFill>
            <a:srgbClr val="2D7F6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romo 2 Alt">
  <p:cSld name="Product Promo 2 Alt">
    <p:bg>
      <p:bgPr>
        <a:solidFill>
          <a:srgbClr val="E7CE9C"/>
        </a:solidFill>
      </p:bgPr>
    </p:bg>
    <p:spTree>
      <p:nvGrpSpPr>
        <p:cNvPr id="26" name="Shape 26"/>
        <p:cNvGrpSpPr/>
        <p:nvPr/>
      </p:nvGrpSpPr>
      <p:grpSpPr>
        <a:xfrm>
          <a:off x="0" y="0"/>
          <a:ext cx="0" cy="0"/>
          <a:chOff x="0" y="0"/>
          <a:chExt cx="0" cy="0"/>
        </a:xfrm>
      </p:grpSpPr>
      <p:sp>
        <p:nvSpPr>
          <p:cNvPr id="27" name="Google Shape;27;p9"/>
          <p:cNvSpPr/>
          <p:nvPr/>
        </p:nvSpPr>
        <p:spPr>
          <a:xfrm>
            <a:off x="0" y="-1"/>
            <a:ext cx="10288588" cy="5780915"/>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9"/>
          <p:cNvSpPr/>
          <p:nvPr/>
        </p:nvSpPr>
        <p:spPr>
          <a:xfrm>
            <a:off x="1560565" y="4915938"/>
            <a:ext cx="7167458" cy="5372650"/>
          </a:xfrm>
          <a:prstGeom prst="rect">
            <a:avLst/>
          </a:prstGeom>
          <a:solidFill>
            <a:srgbClr val="F4E6D9"/>
          </a:solidFill>
          <a:ln>
            <a:noFill/>
          </a:ln>
          <a:effectLst>
            <a:outerShdw blurRad="876300" sx="109000" rotWithShape="0" algn="ctr" sy="109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act">
  <p:cSld name="Contact">
    <p:bg>
      <p:bgPr>
        <a:solidFill>
          <a:srgbClr val="F4E6D9"/>
        </a:solidFill>
      </p:bgPr>
    </p:bg>
    <p:spTree>
      <p:nvGrpSpPr>
        <p:cNvPr id="29" name="Shape 29"/>
        <p:cNvGrpSpPr/>
        <p:nvPr/>
      </p:nvGrpSpPr>
      <p:grpSpPr>
        <a:xfrm>
          <a:off x="0" y="0"/>
          <a:ext cx="0" cy="0"/>
          <a:chOff x="0" y="0"/>
          <a:chExt cx="0" cy="0"/>
        </a:xfrm>
      </p:grpSpPr>
      <p:sp>
        <p:nvSpPr>
          <p:cNvPr id="30" name="Google Shape;30;p10"/>
          <p:cNvSpPr/>
          <p:nvPr/>
        </p:nvSpPr>
        <p:spPr>
          <a:xfrm>
            <a:off x="1" y="0"/>
            <a:ext cx="5026489" cy="10309297"/>
          </a:xfrm>
          <a:prstGeom prst="rect">
            <a:avLst/>
          </a:prstGeom>
          <a:solidFill>
            <a:srgbClr val="3A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07341" y="547775"/>
            <a:ext cx="8873907" cy="1988651"/>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951"/>
              <a:buFont typeface="Arial"/>
              <a:buNone/>
              <a:defRPr b="0" i="0" sz="4951"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707341" y="2738860"/>
            <a:ext cx="8873907" cy="6528015"/>
          </a:xfrm>
          <a:prstGeom prst="rect">
            <a:avLst/>
          </a:prstGeom>
          <a:noFill/>
          <a:ln>
            <a:noFill/>
          </a:ln>
        </p:spPr>
        <p:txBody>
          <a:bodyPr anchorCtr="0" anchor="t" bIns="45700" lIns="91425" spcFirstLastPara="1" rIns="91425" wrap="square" tIns="45700">
            <a:noAutofit/>
          </a:bodyPr>
          <a:lstStyle>
            <a:lvl1pPr indent="-428688" lvl="0" marL="457200" marR="0" rtl="0" algn="l">
              <a:lnSpc>
                <a:spcPct val="90000"/>
              </a:lnSpc>
              <a:spcBef>
                <a:spcPts val="1125"/>
              </a:spcBef>
              <a:spcAft>
                <a:spcPts val="0"/>
              </a:spcAft>
              <a:buClr>
                <a:schemeClr val="dk1"/>
              </a:buClr>
              <a:buSzPts val="3151"/>
              <a:buFont typeface="Arial"/>
              <a:buChar char="•"/>
              <a:defRPr b="0" i="0" sz="3151" u="none" cap="none" strike="noStrike">
                <a:solidFill>
                  <a:schemeClr val="dk1"/>
                </a:solidFill>
                <a:latin typeface="Arial"/>
                <a:ea typeface="Arial"/>
                <a:cs typeface="Arial"/>
                <a:sym typeface="Arial"/>
              </a:defRPr>
            </a:lvl1pPr>
            <a:lvl2pPr indent="-400050" lvl="1" marL="914400"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indent="-371475" lvl="2" marL="1371600"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indent="-357187" lvl="3" marL="18288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indent="-357187" lvl="4" marL="22860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indent="-357187" lvl="5" marL="27432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indent="-357187" lvl="6" marL="32004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indent="-357187" lvl="7" marL="36576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indent="-357187" lvl="8" marL="41148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707341" y="9535999"/>
            <a:ext cx="2314932" cy="547772"/>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35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408095" y="9535999"/>
            <a:ext cx="3472398" cy="547772"/>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35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7266315" y="9535999"/>
            <a:ext cx="2314932" cy="547772"/>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350" u="none" cap="none" strike="noStrike">
                <a:solidFill>
                  <a:srgbClr val="888888"/>
                </a:solidFill>
                <a:latin typeface="Arial"/>
                <a:ea typeface="Arial"/>
                <a:cs typeface="Arial"/>
                <a:sym typeface="Arial"/>
              </a:defRPr>
            </a:lvl1pPr>
            <a:lvl2pPr indent="0" lvl="1" marL="0" marR="0" rtl="0" algn="r">
              <a:spcBef>
                <a:spcPts val="0"/>
              </a:spcBef>
              <a:buNone/>
              <a:defRPr b="0" i="0" sz="1350" u="none" cap="none" strike="noStrike">
                <a:solidFill>
                  <a:srgbClr val="888888"/>
                </a:solidFill>
                <a:latin typeface="Arial"/>
                <a:ea typeface="Arial"/>
                <a:cs typeface="Arial"/>
                <a:sym typeface="Arial"/>
              </a:defRPr>
            </a:lvl2pPr>
            <a:lvl3pPr indent="0" lvl="2" marL="0" marR="0" rtl="0" algn="r">
              <a:spcBef>
                <a:spcPts val="0"/>
              </a:spcBef>
              <a:buNone/>
              <a:defRPr b="0" i="0" sz="1350" u="none" cap="none" strike="noStrike">
                <a:solidFill>
                  <a:srgbClr val="888888"/>
                </a:solidFill>
                <a:latin typeface="Arial"/>
                <a:ea typeface="Arial"/>
                <a:cs typeface="Arial"/>
                <a:sym typeface="Arial"/>
              </a:defRPr>
            </a:lvl3pPr>
            <a:lvl4pPr indent="0" lvl="3" marL="0" marR="0" rtl="0" algn="r">
              <a:spcBef>
                <a:spcPts val="0"/>
              </a:spcBef>
              <a:buNone/>
              <a:defRPr b="0" i="0" sz="1350" u="none" cap="none" strike="noStrike">
                <a:solidFill>
                  <a:srgbClr val="888888"/>
                </a:solidFill>
                <a:latin typeface="Arial"/>
                <a:ea typeface="Arial"/>
                <a:cs typeface="Arial"/>
                <a:sym typeface="Arial"/>
              </a:defRPr>
            </a:lvl4pPr>
            <a:lvl5pPr indent="0" lvl="4" marL="0" marR="0" rtl="0" algn="r">
              <a:spcBef>
                <a:spcPts val="0"/>
              </a:spcBef>
              <a:buNone/>
              <a:defRPr b="0" i="0" sz="1350" u="none" cap="none" strike="noStrike">
                <a:solidFill>
                  <a:srgbClr val="888888"/>
                </a:solidFill>
                <a:latin typeface="Arial"/>
                <a:ea typeface="Arial"/>
                <a:cs typeface="Arial"/>
                <a:sym typeface="Arial"/>
              </a:defRPr>
            </a:lvl5pPr>
            <a:lvl6pPr indent="0" lvl="5" marL="0" marR="0" rtl="0" algn="r">
              <a:spcBef>
                <a:spcPts val="0"/>
              </a:spcBef>
              <a:buNone/>
              <a:defRPr b="0" i="0" sz="1350" u="none" cap="none" strike="noStrike">
                <a:solidFill>
                  <a:srgbClr val="888888"/>
                </a:solidFill>
                <a:latin typeface="Arial"/>
                <a:ea typeface="Arial"/>
                <a:cs typeface="Arial"/>
                <a:sym typeface="Arial"/>
              </a:defRPr>
            </a:lvl6pPr>
            <a:lvl7pPr indent="0" lvl="6" marL="0" marR="0" rtl="0" algn="r">
              <a:spcBef>
                <a:spcPts val="0"/>
              </a:spcBef>
              <a:buNone/>
              <a:defRPr b="0" i="0" sz="1350" u="none" cap="none" strike="noStrike">
                <a:solidFill>
                  <a:srgbClr val="888888"/>
                </a:solidFill>
                <a:latin typeface="Arial"/>
                <a:ea typeface="Arial"/>
                <a:cs typeface="Arial"/>
                <a:sym typeface="Arial"/>
              </a:defRPr>
            </a:lvl7pPr>
            <a:lvl8pPr indent="0" lvl="7" marL="0" marR="0" rtl="0" algn="r">
              <a:spcBef>
                <a:spcPts val="0"/>
              </a:spcBef>
              <a:buNone/>
              <a:defRPr b="0" i="0" sz="1350" u="none" cap="none" strike="noStrike">
                <a:solidFill>
                  <a:srgbClr val="888888"/>
                </a:solidFill>
                <a:latin typeface="Arial"/>
                <a:ea typeface="Arial"/>
                <a:cs typeface="Arial"/>
                <a:sym typeface="Arial"/>
              </a:defRPr>
            </a:lvl8pPr>
            <a:lvl9pPr indent="0" lvl="8" marL="0" marR="0" rtl="0" algn="r">
              <a:spcBef>
                <a:spcPts val="0"/>
              </a:spcBef>
              <a:buNone/>
              <a:defRPr b="0" i="0" sz="135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 name="Shape 46"/>
        <p:cNvGrpSpPr/>
        <p:nvPr/>
      </p:nvGrpSpPr>
      <p:grpSpPr>
        <a:xfrm>
          <a:off x="0" y="0"/>
          <a:ext cx="0" cy="0"/>
          <a:chOff x="0" y="0"/>
          <a:chExt cx="0" cy="0"/>
        </a:xfrm>
      </p:grpSpPr>
      <p:sp>
        <p:nvSpPr>
          <p:cNvPr id="47" name="Google Shape;47;p16"/>
          <p:cNvSpPr txBox="1"/>
          <p:nvPr/>
        </p:nvSpPr>
        <p:spPr>
          <a:xfrm>
            <a:off x="2533644" y="8019481"/>
            <a:ext cx="5221301" cy="80021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4600" u="none" cap="none" strike="noStrike">
                <a:solidFill>
                  <a:schemeClr val="dk1"/>
                </a:solidFill>
                <a:latin typeface="PT Serif"/>
                <a:ea typeface="PT Serif"/>
                <a:cs typeface="PT Serif"/>
                <a:sym typeface="PT Serif"/>
              </a:rPr>
              <a:t>Moonbucks </a:t>
            </a:r>
            <a:r>
              <a:rPr b="1" i="1" lang="en-US" sz="4600" u="none" cap="none" strike="noStrike">
                <a:solidFill>
                  <a:schemeClr val="dk1"/>
                </a:solidFill>
                <a:latin typeface="PT Serif"/>
                <a:ea typeface="PT Serif"/>
                <a:cs typeface="PT Serif"/>
                <a:sym typeface="PT Serif"/>
              </a:rPr>
              <a:t>Coffee</a:t>
            </a:r>
            <a:endParaRPr/>
          </a:p>
        </p:txBody>
      </p:sp>
      <p:sp>
        <p:nvSpPr>
          <p:cNvPr id="48" name="Google Shape;48;p16"/>
          <p:cNvSpPr txBox="1"/>
          <p:nvPr/>
        </p:nvSpPr>
        <p:spPr>
          <a:xfrm>
            <a:off x="3488233" y="7404200"/>
            <a:ext cx="3312124" cy="43088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2200" u="none" cap="none" strike="noStrike">
                <a:solidFill>
                  <a:schemeClr val="dk1"/>
                </a:solidFill>
                <a:latin typeface="PT Serif"/>
                <a:ea typeface="PT Serif"/>
                <a:cs typeface="PT Serif"/>
                <a:sym typeface="PT Serif"/>
              </a:rPr>
              <a:t>Western Millenial Coffee</a:t>
            </a:r>
            <a:endParaRPr/>
          </a:p>
        </p:txBody>
      </p:sp>
      <p:cxnSp>
        <p:nvCxnSpPr>
          <p:cNvPr id="49" name="Google Shape;49;p16"/>
          <p:cNvCxnSpPr/>
          <p:nvPr/>
        </p:nvCxnSpPr>
        <p:spPr>
          <a:xfrm>
            <a:off x="4444111" y="9175173"/>
            <a:ext cx="1400367" cy="0"/>
          </a:xfrm>
          <a:prstGeom prst="straightConnector1">
            <a:avLst/>
          </a:prstGeom>
          <a:noFill/>
          <a:ln cap="flat" cmpd="sng" w="50800">
            <a:solidFill>
              <a:srgbClr val="49AD8D"/>
            </a:solidFill>
            <a:prstDash val="solid"/>
            <a:miter lim="800000"/>
            <a:headEnd len="sm" w="sm" type="none"/>
            <a:tailEnd len="sm" w="sm" type="none"/>
          </a:ln>
        </p:spPr>
      </p:cxnSp>
      <p:pic>
        <p:nvPicPr>
          <p:cNvPr id="50" name="Google Shape;50;p16"/>
          <p:cNvPicPr preferRelativeResize="0"/>
          <p:nvPr/>
        </p:nvPicPr>
        <p:blipFill rotWithShape="1">
          <a:blip r:embed="rId3">
            <a:alphaModFix/>
          </a:blip>
          <a:srcRect b="9122" l="0" r="0" t="9122"/>
          <a:stretch/>
        </p:blipFill>
        <p:spPr>
          <a:xfrm>
            <a:off x="1852859" y="1113414"/>
            <a:ext cx="6582870" cy="561935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 name="Shape 54"/>
        <p:cNvGrpSpPr/>
        <p:nvPr/>
      </p:nvGrpSpPr>
      <p:grpSpPr>
        <a:xfrm>
          <a:off x="0" y="0"/>
          <a:ext cx="0" cy="0"/>
          <a:chOff x="0" y="0"/>
          <a:chExt cx="0" cy="0"/>
        </a:xfrm>
      </p:grpSpPr>
      <p:sp>
        <p:nvSpPr>
          <p:cNvPr id="55" name="Google Shape;55;p17"/>
          <p:cNvSpPr txBox="1"/>
          <p:nvPr/>
        </p:nvSpPr>
        <p:spPr>
          <a:xfrm>
            <a:off x="4803788" y="8166967"/>
            <a:ext cx="4378200" cy="12948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1800" u="none" cap="none" strike="noStrike">
                <a:solidFill>
                  <a:srgbClr val="3F3F3F"/>
                </a:solidFill>
                <a:latin typeface="PT Serif"/>
                <a:ea typeface="PT Serif"/>
                <a:cs typeface="PT Serif"/>
                <a:sym typeface="PT Serif"/>
              </a:rPr>
              <a:t>Lorem ipsum dolor sits ameteas consetur nostrud exercitia tioul lmco labis niskim adiscinv eli sed do eiusmod inte tempor </a:t>
            </a:r>
            <a:endParaRPr/>
          </a:p>
        </p:txBody>
      </p:sp>
      <p:sp>
        <p:nvSpPr>
          <p:cNvPr id="56" name="Google Shape;56;p17"/>
          <p:cNvSpPr txBox="1"/>
          <p:nvPr/>
        </p:nvSpPr>
        <p:spPr>
          <a:xfrm>
            <a:off x="4803787" y="7514246"/>
            <a:ext cx="4378139" cy="4770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2500" u="none" cap="none" strike="noStrike">
                <a:solidFill>
                  <a:schemeClr val="dk1"/>
                </a:solidFill>
                <a:latin typeface="PT Serif"/>
                <a:ea typeface="PT Serif"/>
                <a:cs typeface="PT Serif"/>
                <a:sym typeface="PT Serif"/>
              </a:rPr>
              <a:t>Think Outside The Box</a:t>
            </a:r>
            <a:endParaRPr/>
          </a:p>
        </p:txBody>
      </p:sp>
      <p:sp>
        <p:nvSpPr>
          <p:cNvPr id="57" name="Google Shape;57;p17"/>
          <p:cNvSpPr txBox="1"/>
          <p:nvPr/>
        </p:nvSpPr>
        <p:spPr>
          <a:xfrm>
            <a:off x="4803790" y="5808232"/>
            <a:ext cx="4378200" cy="12948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800">
                <a:solidFill>
                  <a:srgbClr val="3F3F3F"/>
                </a:solidFill>
                <a:latin typeface="PT Serif"/>
                <a:ea typeface="PT Serif"/>
                <a:cs typeface="PT Serif"/>
                <a:sym typeface="PT Serif"/>
              </a:rPr>
              <a:t>Lorem ipsum dolor sits ameteas consetur nostrud exercitia tioul lmco labis niskim adiscinv eli sed do eiusmod inte tempor </a:t>
            </a:r>
            <a:endParaRPr/>
          </a:p>
        </p:txBody>
      </p:sp>
      <p:sp>
        <p:nvSpPr>
          <p:cNvPr id="58" name="Google Shape;58;p17"/>
          <p:cNvSpPr txBox="1"/>
          <p:nvPr/>
        </p:nvSpPr>
        <p:spPr>
          <a:xfrm>
            <a:off x="4803790" y="5155511"/>
            <a:ext cx="4378139" cy="4770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500">
                <a:solidFill>
                  <a:schemeClr val="dk1"/>
                </a:solidFill>
                <a:latin typeface="PT Serif"/>
                <a:ea typeface="PT Serif"/>
                <a:cs typeface="PT Serif"/>
                <a:sym typeface="PT Serif"/>
              </a:rPr>
              <a:t>Moonbucks </a:t>
            </a:r>
            <a:r>
              <a:rPr b="1" i="1" lang="en-US" sz="2500">
                <a:solidFill>
                  <a:schemeClr val="dk1"/>
                </a:solidFill>
                <a:latin typeface="PT Serif"/>
                <a:ea typeface="PT Serif"/>
                <a:cs typeface="PT Serif"/>
                <a:sym typeface="PT Serif"/>
              </a:rPr>
              <a:t>Coffee</a:t>
            </a:r>
            <a:endParaRPr/>
          </a:p>
        </p:txBody>
      </p:sp>
      <p:sp>
        <p:nvSpPr>
          <p:cNvPr id="59" name="Google Shape;59;p17"/>
          <p:cNvSpPr/>
          <p:nvPr/>
        </p:nvSpPr>
        <p:spPr>
          <a:xfrm>
            <a:off x="1628785" y="1383636"/>
            <a:ext cx="1754494" cy="1754494"/>
          </a:xfrm>
          <a:prstGeom prst="ellipse">
            <a:avLst/>
          </a:prstGeom>
          <a:solidFill>
            <a:srgbClr val="E7CF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200">
                <a:solidFill>
                  <a:schemeClr val="dk1"/>
                </a:solidFill>
                <a:latin typeface="PT Serif"/>
                <a:ea typeface="PT Serif"/>
                <a:cs typeface="PT Serif"/>
                <a:sym typeface="PT Serif"/>
              </a:rPr>
              <a:t>OPEN</a:t>
            </a:r>
            <a:endParaRPr/>
          </a:p>
          <a:p>
            <a:pPr indent="0" lvl="0" marL="0" marR="0" rtl="0" algn="ctr">
              <a:spcBef>
                <a:spcPts val="0"/>
              </a:spcBef>
              <a:spcAft>
                <a:spcPts val="0"/>
              </a:spcAft>
              <a:buNone/>
            </a:pPr>
            <a:r>
              <a:rPr b="1" lang="en-US" sz="2200">
                <a:solidFill>
                  <a:schemeClr val="dk1"/>
                </a:solidFill>
                <a:latin typeface="PT Serif"/>
                <a:ea typeface="PT Serif"/>
                <a:cs typeface="PT Serif"/>
                <a:sym typeface="PT Serif"/>
              </a:rPr>
              <a:t>24H</a:t>
            </a:r>
            <a:endParaRPr/>
          </a:p>
        </p:txBody>
      </p:sp>
      <p:pic>
        <p:nvPicPr>
          <p:cNvPr id="60" name="Google Shape;60;p17"/>
          <p:cNvPicPr preferRelativeResize="0"/>
          <p:nvPr/>
        </p:nvPicPr>
        <p:blipFill rotWithShape="1">
          <a:blip r:embed="rId3">
            <a:alphaModFix/>
          </a:blip>
          <a:srcRect b="9019" l="0" r="0" t="9018"/>
          <a:stretch/>
        </p:blipFill>
        <p:spPr>
          <a:xfrm>
            <a:off x="5005810" y="0"/>
            <a:ext cx="5282778" cy="4521767"/>
          </a:xfrm>
          <a:custGeom>
            <a:rect b="b" l="l" r="r" t="t"/>
            <a:pathLst>
              <a:path extrusionOk="0" h="4537480" w="5442270">
                <a:moveTo>
                  <a:pt x="261228" y="0"/>
                </a:moveTo>
                <a:lnTo>
                  <a:pt x="5442270" y="0"/>
                </a:lnTo>
                <a:lnTo>
                  <a:pt x="5442270" y="3860562"/>
                </a:lnTo>
                <a:lnTo>
                  <a:pt x="5279786" y="3978083"/>
                </a:lnTo>
                <a:cubicBezTo>
                  <a:pt x="4739312" y="4331258"/>
                  <a:pt x="4087761" y="4537480"/>
                  <a:pt x="3386412" y="4537480"/>
                </a:cubicBezTo>
                <a:cubicBezTo>
                  <a:pt x="1516148" y="4537480"/>
                  <a:pt x="0" y="3071008"/>
                  <a:pt x="0" y="1262023"/>
                </a:cubicBezTo>
                <a:cubicBezTo>
                  <a:pt x="0" y="922839"/>
                  <a:pt x="53302" y="595695"/>
                  <a:pt x="152247" y="288002"/>
                </a:cubicBezTo>
                <a:close/>
              </a:path>
            </a:pathLst>
          </a:custGeom>
          <a:noFill/>
          <a:ln>
            <a:noFill/>
          </a:ln>
        </p:spPr>
      </p:pic>
      <p:pic>
        <p:nvPicPr>
          <p:cNvPr id="61" name="Google Shape;61;p17"/>
          <p:cNvPicPr preferRelativeResize="0"/>
          <p:nvPr/>
        </p:nvPicPr>
        <p:blipFill rotWithShape="1">
          <a:blip r:embed="rId3">
            <a:alphaModFix/>
          </a:blip>
          <a:srcRect b="0" l="15482" r="15482" t="0"/>
          <a:stretch/>
        </p:blipFill>
        <p:spPr>
          <a:xfrm>
            <a:off x="0" y="5172444"/>
            <a:ext cx="3383279" cy="511614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8"/>
          <p:cNvSpPr/>
          <p:nvPr/>
        </p:nvSpPr>
        <p:spPr>
          <a:xfrm>
            <a:off x="746108" y="571881"/>
            <a:ext cx="1536734" cy="1536734"/>
          </a:xfrm>
          <a:prstGeom prst="ellipse">
            <a:avLst/>
          </a:prstGeom>
          <a:solidFill>
            <a:srgbClr val="E7CF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400">
                <a:solidFill>
                  <a:schemeClr val="dk1"/>
                </a:solidFill>
                <a:latin typeface="PT Serif"/>
                <a:ea typeface="PT Serif"/>
                <a:cs typeface="PT Serif"/>
                <a:sym typeface="PT Serif"/>
              </a:rPr>
              <a:t>25K IDR</a:t>
            </a:r>
            <a:endParaRPr/>
          </a:p>
        </p:txBody>
      </p:sp>
      <p:sp>
        <p:nvSpPr>
          <p:cNvPr id="67" name="Google Shape;67;p18"/>
          <p:cNvSpPr txBox="1"/>
          <p:nvPr/>
        </p:nvSpPr>
        <p:spPr>
          <a:xfrm>
            <a:off x="5178160" y="5195093"/>
            <a:ext cx="4059219" cy="49244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600">
                <a:solidFill>
                  <a:schemeClr val="dk1"/>
                </a:solidFill>
                <a:latin typeface="PT Serif"/>
                <a:ea typeface="PT Serif"/>
                <a:cs typeface="PT Serif"/>
                <a:sym typeface="PT Serif"/>
              </a:rPr>
              <a:t>Coffee Latte Benefits</a:t>
            </a:r>
            <a:endParaRPr/>
          </a:p>
        </p:txBody>
      </p:sp>
      <p:sp>
        <p:nvSpPr>
          <p:cNvPr id="68" name="Google Shape;68;p18"/>
          <p:cNvSpPr txBox="1"/>
          <p:nvPr/>
        </p:nvSpPr>
        <p:spPr>
          <a:xfrm>
            <a:off x="5178161" y="5898840"/>
            <a:ext cx="4182300" cy="16203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700">
                <a:solidFill>
                  <a:srgbClr val="3F3F3F"/>
                </a:solidFill>
                <a:latin typeface="PT Serif"/>
                <a:ea typeface="PT Serif"/>
                <a:cs typeface="PT Serif"/>
                <a:sym typeface="PT Serif"/>
              </a:rPr>
              <a:t>The caffeine in this coffee can help boost your metabolism and has been shown to increase fat burning by 10-29%. If that isn’t a perk, I don’t know what is!</a:t>
            </a:r>
            <a:endParaRPr/>
          </a:p>
        </p:txBody>
      </p:sp>
      <p:sp>
        <p:nvSpPr>
          <p:cNvPr id="69" name="Google Shape;69;p18"/>
          <p:cNvSpPr txBox="1"/>
          <p:nvPr/>
        </p:nvSpPr>
        <p:spPr>
          <a:xfrm>
            <a:off x="5178161" y="7772790"/>
            <a:ext cx="4334700" cy="16203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700">
                <a:solidFill>
                  <a:srgbClr val="3F3F3F"/>
                </a:solidFill>
                <a:latin typeface="PT Serif"/>
                <a:ea typeface="PT Serif"/>
                <a:cs typeface="PT Serif"/>
                <a:sym typeface="PT Serif"/>
              </a:rPr>
              <a:t>Each cup of coffee you drink a day reduces your risk of type II diabetes by 7%. Drink coffee reduces your risk of Alzheimer’s </a:t>
            </a:r>
            <a:endParaRPr/>
          </a:p>
          <a:p>
            <a:pPr indent="0" lvl="0" marL="0" marR="0" rtl="0" algn="l">
              <a:lnSpc>
                <a:spcPct val="150000"/>
              </a:lnSpc>
              <a:spcBef>
                <a:spcPts val="0"/>
              </a:spcBef>
              <a:spcAft>
                <a:spcPts val="0"/>
              </a:spcAft>
              <a:buNone/>
            </a:pPr>
            <a:r>
              <a:rPr lang="en-US" sz="1700">
                <a:solidFill>
                  <a:srgbClr val="3F3F3F"/>
                </a:solidFill>
                <a:latin typeface="PT Serif"/>
                <a:ea typeface="PT Serif"/>
                <a:cs typeface="PT Serif"/>
                <a:sym typeface="PT Serif"/>
              </a:rPr>
              <a:t>by 65% &amp; Parkinson’s by 32-60%. </a:t>
            </a:r>
            <a:endParaRPr/>
          </a:p>
        </p:txBody>
      </p:sp>
      <p:pic>
        <p:nvPicPr>
          <p:cNvPr id="70" name="Google Shape;70;p18"/>
          <p:cNvPicPr preferRelativeResize="0"/>
          <p:nvPr/>
        </p:nvPicPr>
        <p:blipFill rotWithShape="1">
          <a:blip r:embed="rId3">
            <a:alphaModFix/>
          </a:blip>
          <a:srcRect b="20920" l="0" r="0" t="20920"/>
          <a:stretch/>
        </p:blipFill>
        <p:spPr>
          <a:xfrm>
            <a:off x="3028950" y="0"/>
            <a:ext cx="7259638" cy="4408745"/>
          </a:xfrm>
          <a:prstGeom prst="rect">
            <a:avLst/>
          </a:prstGeom>
          <a:noFill/>
          <a:ln>
            <a:noFill/>
          </a:ln>
        </p:spPr>
      </p:pic>
      <p:pic>
        <p:nvPicPr>
          <p:cNvPr id="71" name="Google Shape;71;p18"/>
          <p:cNvPicPr preferRelativeResize="0"/>
          <p:nvPr/>
        </p:nvPicPr>
        <p:blipFill rotWithShape="1">
          <a:blip r:embed="rId4">
            <a:alphaModFix/>
          </a:blip>
          <a:srcRect b="0" l="20203" r="20203" t="0"/>
          <a:stretch/>
        </p:blipFill>
        <p:spPr>
          <a:xfrm>
            <a:off x="928166" y="3456819"/>
            <a:ext cx="3386659" cy="581639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pic>
        <p:nvPicPr>
          <p:cNvPr id="76" name="Google Shape;76;p19"/>
          <p:cNvPicPr preferRelativeResize="0"/>
          <p:nvPr/>
        </p:nvPicPr>
        <p:blipFill rotWithShape="1">
          <a:blip r:embed="rId3">
            <a:alphaModFix/>
          </a:blip>
          <a:srcRect b="0" l="20578" r="20577" t="0"/>
          <a:stretch/>
        </p:blipFill>
        <p:spPr>
          <a:xfrm>
            <a:off x="6417733" y="3420533"/>
            <a:ext cx="3870855" cy="6868055"/>
          </a:xfrm>
          <a:prstGeom prst="rect">
            <a:avLst/>
          </a:prstGeom>
          <a:noFill/>
          <a:ln>
            <a:noFill/>
          </a:ln>
        </p:spPr>
      </p:pic>
      <p:sp>
        <p:nvSpPr>
          <p:cNvPr id="77" name="Google Shape;77;p19"/>
          <p:cNvSpPr txBox="1"/>
          <p:nvPr/>
        </p:nvSpPr>
        <p:spPr>
          <a:xfrm>
            <a:off x="5723465" y="872093"/>
            <a:ext cx="3709670" cy="63094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500">
                <a:solidFill>
                  <a:schemeClr val="dk1"/>
                </a:solidFill>
                <a:latin typeface="PT Serif"/>
                <a:ea typeface="PT Serif"/>
                <a:cs typeface="PT Serif"/>
                <a:sym typeface="PT Serif"/>
              </a:rPr>
              <a:t>Favourite </a:t>
            </a:r>
            <a:r>
              <a:rPr b="1" i="1" lang="en-US" sz="3500">
                <a:solidFill>
                  <a:schemeClr val="dk1"/>
                </a:solidFill>
                <a:latin typeface="PT Serif"/>
                <a:ea typeface="PT Serif"/>
                <a:cs typeface="PT Serif"/>
                <a:sym typeface="PT Serif"/>
              </a:rPr>
              <a:t>Coffee</a:t>
            </a:r>
            <a:endParaRPr/>
          </a:p>
        </p:txBody>
      </p:sp>
      <p:sp>
        <p:nvSpPr>
          <p:cNvPr id="78" name="Google Shape;78;p19"/>
          <p:cNvSpPr txBox="1"/>
          <p:nvPr/>
        </p:nvSpPr>
        <p:spPr>
          <a:xfrm>
            <a:off x="5737753" y="1613571"/>
            <a:ext cx="3695400" cy="430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rgbClr val="3F3F3F"/>
                </a:solidFill>
                <a:latin typeface="PT Serif"/>
                <a:ea typeface="PT Serif"/>
                <a:cs typeface="PT Serif"/>
                <a:sym typeface="PT Serif"/>
              </a:rPr>
              <a:t>Western Millenial Taste</a:t>
            </a:r>
            <a:endParaRPr/>
          </a:p>
        </p:txBody>
      </p:sp>
      <p:sp>
        <p:nvSpPr>
          <p:cNvPr id="79" name="Google Shape;79;p19"/>
          <p:cNvSpPr txBox="1"/>
          <p:nvPr/>
        </p:nvSpPr>
        <p:spPr>
          <a:xfrm>
            <a:off x="1151363" y="6568137"/>
            <a:ext cx="4521300" cy="27975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700">
                <a:solidFill>
                  <a:srgbClr val="3F3F3F"/>
                </a:solidFill>
                <a:latin typeface="PT Serif"/>
                <a:ea typeface="PT Serif"/>
                <a:cs typeface="PT Serif"/>
                <a:sym typeface="PT Serif"/>
              </a:rPr>
              <a:t>Lorem ipsum dolor sits amet conetur verisa rudi exercitia tio lmcon labis nisi meascane cupi inon eoini sunote culpan meiso cafein desei mlit anims adiscianv eli occaen intes cupidatati noni eoident sunte seiti domeni exercitiai tiouli lmco labisa niskim adisves temor veresa indonesiane luwaks coffees</a:t>
            </a:r>
            <a:endParaRPr/>
          </a:p>
        </p:txBody>
      </p:sp>
      <p:sp>
        <p:nvSpPr>
          <p:cNvPr id="80" name="Google Shape;80;p19"/>
          <p:cNvSpPr txBox="1"/>
          <p:nvPr/>
        </p:nvSpPr>
        <p:spPr>
          <a:xfrm>
            <a:off x="1151363" y="5872949"/>
            <a:ext cx="4521304" cy="5078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700">
                <a:solidFill>
                  <a:schemeClr val="dk1"/>
                </a:solidFill>
                <a:latin typeface="PT Serif"/>
                <a:ea typeface="PT Serif"/>
                <a:cs typeface="PT Serif"/>
                <a:sym typeface="PT Serif"/>
              </a:rPr>
              <a:t>Kopi Luwak Indonesia</a:t>
            </a:r>
            <a:endParaRPr/>
          </a:p>
        </p:txBody>
      </p:sp>
      <p:sp>
        <p:nvSpPr>
          <p:cNvPr id="81" name="Google Shape;81;p19"/>
          <p:cNvSpPr/>
          <p:nvPr/>
        </p:nvSpPr>
        <p:spPr>
          <a:xfrm>
            <a:off x="7642737" y="2710110"/>
            <a:ext cx="1420846" cy="1420846"/>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200">
                <a:solidFill>
                  <a:schemeClr val="lt1"/>
                </a:solidFill>
                <a:latin typeface="PT Serif"/>
                <a:ea typeface="PT Serif"/>
                <a:cs typeface="PT Serif"/>
                <a:sym typeface="PT Serif"/>
              </a:rPr>
              <a:t>29K</a:t>
            </a:r>
            <a:endParaRPr/>
          </a:p>
          <a:p>
            <a:pPr indent="0" lvl="0" marL="0" marR="0" rtl="0" algn="ctr">
              <a:spcBef>
                <a:spcPts val="0"/>
              </a:spcBef>
              <a:spcAft>
                <a:spcPts val="0"/>
              </a:spcAft>
              <a:buNone/>
            </a:pPr>
            <a:r>
              <a:rPr b="1" lang="en-US" sz="2200">
                <a:solidFill>
                  <a:schemeClr val="lt1"/>
                </a:solidFill>
                <a:latin typeface="PT Serif"/>
                <a:ea typeface="PT Serif"/>
                <a:cs typeface="PT Serif"/>
                <a:sym typeface="PT Serif"/>
              </a:rPr>
              <a:t>IDR</a:t>
            </a:r>
            <a:endParaRPr/>
          </a:p>
        </p:txBody>
      </p:sp>
      <p:pic>
        <p:nvPicPr>
          <p:cNvPr id="82" name="Google Shape;82;p19"/>
          <p:cNvPicPr preferRelativeResize="0"/>
          <p:nvPr/>
        </p:nvPicPr>
        <p:blipFill rotWithShape="1">
          <a:blip r:embed="rId3">
            <a:alphaModFix/>
          </a:blip>
          <a:srcRect b="2113" l="0" r="0" t="2113"/>
          <a:stretch/>
        </p:blipFill>
        <p:spPr>
          <a:xfrm>
            <a:off x="1083631" y="999090"/>
            <a:ext cx="4013176" cy="4013176"/>
          </a:xfrm>
          <a:prstGeom prst="ellipse">
            <a:avLst/>
          </a:prstGeom>
          <a:noFill/>
          <a:ln>
            <a:noFill/>
          </a:ln>
          <a:effectLst>
            <a:outerShdw blurRad="1003300" sx="109000" rotWithShape="0" algn="ctr" sy="109000">
              <a:srgbClr val="000000">
                <a:alpha val="11764"/>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pic>
        <p:nvPicPr>
          <p:cNvPr id="87" name="Google Shape;87;p20"/>
          <p:cNvPicPr preferRelativeResize="0"/>
          <p:nvPr/>
        </p:nvPicPr>
        <p:blipFill rotWithShape="1">
          <a:blip r:embed="rId3">
            <a:alphaModFix/>
          </a:blip>
          <a:srcRect b="0" l="10535" r="10535" t="0"/>
          <a:stretch/>
        </p:blipFill>
        <p:spPr>
          <a:xfrm>
            <a:off x="1100140" y="5955650"/>
            <a:ext cx="2614610" cy="3330981"/>
          </a:xfrm>
          <a:prstGeom prst="rect">
            <a:avLst/>
          </a:prstGeom>
          <a:noFill/>
          <a:ln>
            <a:noFill/>
          </a:ln>
        </p:spPr>
      </p:pic>
      <p:pic>
        <p:nvPicPr>
          <p:cNvPr id="88" name="Google Shape;88;p20"/>
          <p:cNvPicPr preferRelativeResize="0"/>
          <p:nvPr/>
        </p:nvPicPr>
        <p:blipFill rotWithShape="1">
          <a:blip r:embed="rId3">
            <a:alphaModFix/>
          </a:blip>
          <a:srcRect b="0" l="12313" r="12312" t="0"/>
          <a:stretch/>
        </p:blipFill>
        <p:spPr>
          <a:xfrm>
            <a:off x="1100139" y="1722886"/>
            <a:ext cx="2614610" cy="3487589"/>
          </a:xfrm>
          <a:prstGeom prst="rect">
            <a:avLst/>
          </a:prstGeom>
          <a:noFill/>
          <a:ln>
            <a:noFill/>
          </a:ln>
        </p:spPr>
      </p:pic>
      <p:sp>
        <p:nvSpPr>
          <p:cNvPr id="89" name="Google Shape;89;p20"/>
          <p:cNvSpPr txBox="1"/>
          <p:nvPr/>
        </p:nvSpPr>
        <p:spPr>
          <a:xfrm>
            <a:off x="4514707" y="2378375"/>
            <a:ext cx="452145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latin typeface="PT Serif"/>
                <a:ea typeface="PT Serif"/>
                <a:cs typeface="PT Serif"/>
                <a:sym typeface="PT Serif"/>
              </a:rPr>
              <a:t>Ice </a:t>
            </a:r>
            <a:r>
              <a:rPr b="1" i="1" lang="en-US" sz="2800">
                <a:solidFill>
                  <a:schemeClr val="dk1"/>
                </a:solidFill>
                <a:latin typeface="PT Serif"/>
                <a:ea typeface="PT Serif"/>
                <a:cs typeface="PT Serif"/>
                <a:sym typeface="PT Serif"/>
              </a:rPr>
              <a:t>Coffee</a:t>
            </a:r>
            <a:r>
              <a:rPr b="1" lang="en-US" sz="2800">
                <a:solidFill>
                  <a:schemeClr val="dk1"/>
                </a:solidFill>
                <a:latin typeface="PT Serif"/>
                <a:ea typeface="PT Serif"/>
                <a:cs typeface="PT Serif"/>
                <a:sym typeface="PT Serif"/>
              </a:rPr>
              <a:t> Latte</a:t>
            </a:r>
            <a:endParaRPr/>
          </a:p>
        </p:txBody>
      </p:sp>
      <p:sp>
        <p:nvSpPr>
          <p:cNvPr id="90" name="Google Shape;90;p20"/>
          <p:cNvSpPr txBox="1"/>
          <p:nvPr/>
        </p:nvSpPr>
        <p:spPr>
          <a:xfrm>
            <a:off x="4514708" y="3051360"/>
            <a:ext cx="4521600" cy="21258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800">
                <a:solidFill>
                  <a:srgbClr val="3F3F3F"/>
                </a:solidFill>
                <a:latin typeface="PT Serif"/>
                <a:ea typeface="PT Serif"/>
                <a:cs typeface="PT Serif"/>
                <a:sym typeface="PT Serif"/>
              </a:rPr>
              <a:t>Lorem ipsum dolor sits ame consetur mesi verasi nostrudi exercitia tiouaa llmco labis nisi meas eiusmo tempor verasi iqudpesia officia deserati mlit anims cinvs nostrudi execitia tioullmco vereska ice coffee</a:t>
            </a:r>
            <a:endParaRPr/>
          </a:p>
        </p:txBody>
      </p:sp>
      <p:sp>
        <p:nvSpPr>
          <p:cNvPr id="91" name="Google Shape;91;p20"/>
          <p:cNvSpPr/>
          <p:nvPr/>
        </p:nvSpPr>
        <p:spPr>
          <a:xfrm>
            <a:off x="2810861" y="7261835"/>
            <a:ext cx="1303867" cy="1303867"/>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25K</a:t>
            </a:r>
            <a:endParaRPr/>
          </a:p>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IDR</a:t>
            </a:r>
            <a:endParaRPr/>
          </a:p>
        </p:txBody>
      </p:sp>
      <p:sp>
        <p:nvSpPr>
          <p:cNvPr id="92" name="Google Shape;92;p20"/>
          <p:cNvSpPr txBox="1"/>
          <p:nvPr/>
        </p:nvSpPr>
        <p:spPr>
          <a:xfrm>
            <a:off x="4514709" y="6240810"/>
            <a:ext cx="452145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latin typeface="PT Serif"/>
                <a:ea typeface="PT Serif"/>
                <a:cs typeface="PT Serif"/>
                <a:sym typeface="PT Serif"/>
              </a:rPr>
              <a:t>Hot </a:t>
            </a:r>
            <a:r>
              <a:rPr b="1" i="1" lang="en-US" sz="2800">
                <a:solidFill>
                  <a:schemeClr val="dk1"/>
                </a:solidFill>
                <a:latin typeface="PT Serif"/>
                <a:ea typeface="PT Serif"/>
                <a:cs typeface="PT Serif"/>
                <a:sym typeface="PT Serif"/>
              </a:rPr>
              <a:t>Coffee</a:t>
            </a:r>
            <a:r>
              <a:rPr b="1" lang="en-US" sz="2800">
                <a:solidFill>
                  <a:schemeClr val="dk1"/>
                </a:solidFill>
                <a:latin typeface="PT Serif"/>
                <a:ea typeface="PT Serif"/>
                <a:cs typeface="PT Serif"/>
                <a:sym typeface="PT Serif"/>
              </a:rPr>
              <a:t> Latte</a:t>
            </a:r>
            <a:endParaRPr/>
          </a:p>
        </p:txBody>
      </p:sp>
      <p:sp>
        <p:nvSpPr>
          <p:cNvPr id="93" name="Google Shape;93;p20"/>
          <p:cNvSpPr txBox="1"/>
          <p:nvPr/>
        </p:nvSpPr>
        <p:spPr>
          <a:xfrm>
            <a:off x="4514710" y="6913795"/>
            <a:ext cx="4521600" cy="21258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800">
                <a:solidFill>
                  <a:srgbClr val="3F3F3F"/>
                </a:solidFill>
                <a:latin typeface="PT Serif"/>
                <a:ea typeface="PT Serif"/>
                <a:cs typeface="PT Serif"/>
                <a:sym typeface="PT Serif"/>
              </a:rPr>
              <a:t>Lorem ipsum dolor sits ame consetur mesi verasi nostrudi exercitia tiouaa llmco labis nisi meas eiusmo tempor verasi iqudpesia officia deserati mlit anims cinvs nostrudi execitia tioullmco vereska hot coffee</a:t>
            </a:r>
            <a:endParaRPr/>
          </a:p>
        </p:txBody>
      </p:sp>
      <p:sp>
        <p:nvSpPr>
          <p:cNvPr id="94" name="Google Shape;94;p20"/>
          <p:cNvSpPr/>
          <p:nvPr/>
        </p:nvSpPr>
        <p:spPr>
          <a:xfrm>
            <a:off x="2810861" y="3127596"/>
            <a:ext cx="1303867" cy="1303867"/>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29K</a:t>
            </a:r>
            <a:endParaRPr/>
          </a:p>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IDR</a:t>
            </a:r>
            <a:endParaRPr/>
          </a:p>
        </p:txBody>
      </p:sp>
      <p:grpSp>
        <p:nvGrpSpPr>
          <p:cNvPr id="95" name="Google Shape;95;p20"/>
          <p:cNvGrpSpPr/>
          <p:nvPr/>
        </p:nvGrpSpPr>
        <p:grpSpPr>
          <a:xfrm>
            <a:off x="8347352" y="653149"/>
            <a:ext cx="1202470" cy="1082222"/>
            <a:chOff x="8347352" y="653149"/>
            <a:chExt cx="1202470" cy="1082222"/>
          </a:xfrm>
        </p:grpSpPr>
        <p:grpSp>
          <p:nvGrpSpPr>
            <p:cNvPr id="96" name="Google Shape;96;p20"/>
            <p:cNvGrpSpPr/>
            <p:nvPr/>
          </p:nvGrpSpPr>
          <p:grpSpPr>
            <a:xfrm>
              <a:off x="8347352" y="653149"/>
              <a:ext cx="1202470" cy="1082222"/>
              <a:chOff x="8268206" y="1135241"/>
              <a:chExt cx="989495" cy="890545"/>
            </a:xfrm>
          </p:grpSpPr>
          <p:sp>
            <p:nvSpPr>
              <p:cNvPr id="97" name="Google Shape;97;p20"/>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 name="Google Shape;98;p20"/>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9" name="Google Shape;99;p20"/>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 name="Google Shape;100;p20"/>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 name="Google Shape;101;p20"/>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02" name="Google Shape;102;p20"/>
            <p:cNvSpPr txBox="1"/>
            <p:nvPr/>
          </p:nvSpPr>
          <p:spPr>
            <a:xfrm>
              <a:off x="8653272" y="1087497"/>
              <a:ext cx="550933" cy="37347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2D7F60"/>
                  </a:solidFill>
                  <a:latin typeface="PT Serif"/>
                  <a:ea typeface="PT Serif"/>
                  <a:cs typeface="PT Serif"/>
                  <a:sym typeface="PT Serif"/>
                </a:rPr>
                <a:t>MB</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Google Shape;107;p21"/>
          <p:cNvSpPr txBox="1"/>
          <p:nvPr/>
        </p:nvSpPr>
        <p:spPr>
          <a:xfrm>
            <a:off x="1112519" y="7528332"/>
            <a:ext cx="4929000" cy="201270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700">
                <a:solidFill>
                  <a:srgbClr val="3F3F3F"/>
                </a:solidFill>
                <a:latin typeface="PT Serif"/>
                <a:ea typeface="PT Serif"/>
                <a:cs typeface="PT Serif"/>
                <a:sym typeface="PT Serif"/>
              </a:rPr>
              <a:t>Lorem ipsum dolor sits ame consetr mesi veras nostr exeitia tiouaa llmco labis nisi meas csomi eio tempo verasi iqudpesia officia deserati mlis ane cinvs nostrudi execitia tiou aco vereska ice coffee chocholatte slus snacks ice coffee pack</a:t>
            </a:r>
            <a:endParaRPr/>
          </a:p>
        </p:txBody>
      </p:sp>
      <p:sp>
        <p:nvSpPr>
          <p:cNvPr id="108" name="Google Shape;108;p21"/>
          <p:cNvSpPr txBox="1"/>
          <p:nvPr/>
        </p:nvSpPr>
        <p:spPr>
          <a:xfrm>
            <a:off x="1090763" y="6874446"/>
            <a:ext cx="4950900" cy="523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800">
                <a:solidFill>
                  <a:schemeClr val="dk1"/>
                </a:solidFill>
                <a:latin typeface="PT Serif"/>
                <a:ea typeface="PT Serif"/>
                <a:cs typeface="PT Serif"/>
                <a:sym typeface="PT Serif"/>
              </a:rPr>
              <a:t>Snacks &amp; Coffee Pack</a:t>
            </a:r>
            <a:endParaRPr/>
          </a:p>
        </p:txBody>
      </p:sp>
      <p:sp>
        <p:nvSpPr>
          <p:cNvPr id="109" name="Google Shape;109;p21"/>
          <p:cNvSpPr/>
          <p:nvPr/>
        </p:nvSpPr>
        <p:spPr>
          <a:xfrm>
            <a:off x="598975" y="564868"/>
            <a:ext cx="1420846" cy="1420846"/>
          </a:xfrm>
          <a:prstGeom prst="ellipse">
            <a:avLst/>
          </a:prstGeom>
          <a:solidFill>
            <a:srgbClr val="E8CE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200">
                <a:solidFill>
                  <a:srgbClr val="0C0C0C"/>
                </a:solidFill>
                <a:latin typeface="PT Serif"/>
                <a:ea typeface="PT Serif"/>
                <a:cs typeface="PT Serif"/>
                <a:sym typeface="PT Serif"/>
              </a:rPr>
              <a:t>29K</a:t>
            </a:r>
            <a:endParaRPr/>
          </a:p>
          <a:p>
            <a:pPr indent="0" lvl="0" marL="0" marR="0" rtl="0" algn="ctr">
              <a:spcBef>
                <a:spcPts val="0"/>
              </a:spcBef>
              <a:spcAft>
                <a:spcPts val="0"/>
              </a:spcAft>
              <a:buNone/>
            </a:pPr>
            <a:r>
              <a:rPr b="1" lang="en-US" sz="2200">
                <a:solidFill>
                  <a:srgbClr val="0C0C0C"/>
                </a:solidFill>
                <a:latin typeface="PT Serif"/>
                <a:ea typeface="PT Serif"/>
                <a:cs typeface="PT Serif"/>
                <a:sym typeface="PT Serif"/>
              </a:rPr>
              <a:t>IDR</a:t>
            </a:r>
            <a:endParaRPr/>
          </a:p>
        </p:txBody>
      </p:sp>
      <p:pic>
        <p:nvPicPr>
          <p:cNvPr id="110" name="Google Shape;110;p21"/>
          <p:cNvPicPr preferRelativeResize="0"/>
          <p:nvPr/>
        </p:nvPicPr>
        <p:blipFill rotWithShape="1">
          <a:blip r:embed="rId3">
            <a:alphaModFix/>
          </a:blip>
          <a:srcRect b="0" l="10747" r="10746" t="0"/>
          <a:stretch/>
        </p:blipFill>
        <p:spPr>
          <a:xfrm>
            <a:off x="1743489" y="2400299"/>
            <a:ext cx="3645342" cy="3968983"/>
          </a:xfrm>
          <a:prstGeom prst="rect">
            <a:avLst/>
          </a:prstGeom>
          <a:noFill/>
          <a:ln>
            <a:noFill/>
          </a:ln>
        </p:spPr>
      </p:pic>
      <p:pic>
        <p:nvPicPr>
          <p:cNvPr id="111" name="Google Shape;111;p21"/>
          <p:cNvPicPr preferRelativeResize="0"/>
          <p:nvPr/>
        </p:nvPicPr>
        <p:blipFill rotWithShape="1">
          <a:blip r:embed="rId3">
            <a:alphaModFix/>
          </a:blip>
          <a:srcRect b="0" l="33986" r="33985" t="0"/>
          <a:stretch/>
        </p:blipFill>
        <p:spPr>
          <a:xfrm>
            <a:off x="7132320" y="1"/>
            <a:ext cx="3156268" cy="1028858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Google Shape;116;p22"/>
          <p:cNvPicPr preferRelativeResize="0"/>
          <p:nvPr/>
        </p:nvPicPr>
        <p:blipFill rotWithShape="1">
          <a:blip r:embed="rId3">
            <a:alphaModFix/>
          </a:blip>
          <a:srcRect b="959" l="0" r="0" t="960"/>
          <a:stretch/>
        </p:blipFill>
        <p:spPr>
          <a:xfrm>
            <a:off x="6444120" y="4011974"/>
            <a:ext cx="2043450" cy="2093230"/>
          </a:xfrm>
          <a:prstGeom prst="roundRect">
            <a:avLst>
              <a:gd fmla="val 8125" name="adj"/>
            </a:avLst>
          </a:prstGeom>
          <a:noFill/>
          <a:ln>
            <a:noFill/>
          </a:ln>
        </p:spPr>
      </p:pic>
      <p:pic>
        <p:nvPicPr>
          <p:cNvPr id="117" name="Google Shape;117;p22"/>
          <p:cNvPicPr preferRelativeResize="0"/>
          <p:nvPr/>
        </p:nvPicPr>
        <p:blipFill rotWithShape="1">
          <a:blip r:embed="rId3">
            <a:alphaModFix/>
          </a:blip>
          <a:srcRect b="922" l="0" r="0" t="922"/>
          <a:stretch/>
        </p:blipFill>
        <p:spPr>
          <a:xfrm>
            <a:off x="1801019" y="6894858"/>
            <a:ext cx="2043450" cy="2093230"/>
          </a:xfrm>
          <a:prstGeom prst="roundRect">
            <a:avLst>
              <a:gd fmla="val 8125" name="adj"/>
            </a:avLst>
          </a:prstGeom>
          <a:noFill/>
          <a:ln>
            <a:noFill/>
          </a:ln>
        </p:spPr>
      </p:pic>
      <p:sp>
        <p:nvSpPr>
          <p:cNvPr id="118" name="Google Shape;118;p22"/>
          <p:cNvSpPr txBox="1"/>
          <p:nvPr/>
        </p:nvSpPr>
        <p:spPr>
          <a:xfrm>
            <a:off x="1739276" y="3935607"/>
            <a:ext cx="4142700" cy="4770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2500">
                <a:solidFill>
                  <a:schemeClr val="dk1"/>
                </a:solidFill>
                <a:latin typeface="PT Serif"/>
                <a:ea typeface="PT Serif"/>
                <a:cs typeface="PT Serif"/>
                <a:sym typeface="PT Serif"/>
              </a:rPr>
              <a:t>Cappuccino </a:t>
            </a:r>
            <a:r>
              <a:rPr b="1" i="1" lang="en-US" sz="2500">
                <a:solidFill>
                  <a:schemeClr val="dk1"/>
                </a:solidFill>
                <a:latin typeface="PT Serif"/>
                <a:ea typeface="PT Serif"/>
                <a:cs typeface="PT Serif"/>
                <a:sym typeface="PT Serif"/>
              </a:rPr>
              <a:t>Coffee</a:t>
            </a:r>
            <a:endParaRPr/>
          </a:p>
        </p:txBody>
      </p:sp>
      <p:sp>
        <p:nvSpPr>
          <p:cNvPr id="119" name="Google Shape;119;p22"/>
          <p:cNvSpPr txBox="1"/>
          <p:nvPr/>
        </p:nvSpPr>
        <p:spPr>
          <a:xfrm>
            <a:off x="1739277" y="4537444"/>
            <a:ext cx="4142700" cy="1620300"/>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700">
                <a:solidFill>
                  <a:srgbClr val="3F3F3F"/>
                </a:solidFill>
                <a:latin typeface="PT Serif"/>
                <a:ea typeface="PT Serif"/>
                <a:cs typeface="PT Serif"/>
                <a:sym typeface="PT Serif"/>
              </a:rPr>
              <a:t>Lorem ipsum dolor siti amet consetur am verasi nostrudi exercitiano tiouaa ilmaco labis nisi meas eiusmosan tempor verasi nostrudis saexecsitia tioul sal vereska</a:t>
            </a:r>
            <a:endParaRPr/>
          </a:p>
        </p:txBody>
      </p:sp>
      <p:sp>
        <p:nvSpPr>
          <p:cNvPr id="120" name="Google Shape;120;p22"/>
          <p:cNvSpPr txBox="1"/>
          <p:nvPr/>
        </p:nvSpPr>
        <p:spPr>
          <a:xfrm>
            <a:off x="2830198" y="2180196"/>
            <a:ext cx="4628190" cy="61555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400">
                <a:solidFill>
                  <a:schemeClr val="dk1"/>
                </a:solidFill>
                <a:latin typeface="PT Serif"/>
                <a:ea typeface="PT Serif"/>
                <a:cs typeface="PT Serif"/>
                <a:sym typeface="PT Serif"/>
              </a:rPr>
              <a:t>Weekend </a:t>
            </a:r>
            <a:r>
              <a:rPr b="1" i="1" lang="en-US" sz="3400">
                <a:solidFill>
                  <a:schemeClr val="dk1"/>
                </a:solidFill>
                <a:latin typeface="PT Serif"/>
                <a:ea typeface="PT Serif"/>
                <a:cs typeface="PT Serif"/>
                <a:sym typeface="PT Serif"/>
              </a:rPr>
              <a:t>Café</a:t>
            </a:r>
            <a:r>
              <a:rPr b="1" lang="en-US" sz="3400">
                <a:solidFill>
                  <a:schemeClr val="dk1"/>
                </a:solidFill>
                <a:latin typeface="PT Serif"/>
                <a:ea typeface="PT Serif"/>
                <a:cs typeface="PT Serif"/>
                <a:sym typeface="PT Serif"/>
              </a:rPr>
              <a:t> Promo</a:t>
            </a:r>
            <a:endParaRPr b="1" i="1" sz="3400">
              <a:solidFill>
                <a:schemeClr val="dk1"/>
              </a:solidFill>
              <a:latin typeface="PT Serif"/>
              <a:ea typeface="PT Serif"/>
              <a:cs typeface="PT Serif"/>
              <a:sym typeface="PT Serif"/>
            </a:endParaRPr>
          </a:p>
        </p:txBody>
      </p:sp>
      <p:cxnSp>
        <p:nvCxnSpPr>
          <p:cNvPr id="121" name="Google Shape;121;p22"/>
          <p:cNvCxnSpPr/>
          <p:nvPr/>
        </p:nvCxnSpPr>
        <p:spPr>
          <a:xfrm>
            <a:off x="4634139" y="3124990"/>
            <a:ext cx="1020310" cy="0"/>
          </a:xfrm>
          <a:prstGeom prst="straightConnector1">
            <a:avLst/>
          </a:prstGeom>
          <a:noFill/>
          <a:ln cap="flat" cmpd="sng" w="44450">
            <a:solidFill>
              <a:srgbClr val="49AD8D"/>
            </a:solidFill>
            <a:prstDash val="solid"/>
            <a:miter lim="800000"/>
            <a:headEnd len="sm" w="sm" type="none"/>
            <a:tailEnd len="sm" w="sm" type="none"/>
          </a:ln>
        </p:spPr>
      </p:cxnSp>
      <p:grpSp>
        <p:nvGrpSpPr>
          <p:cNvPr id="122" name="Google Shape;122;p22"/>
          <p:cNvGrpSpPr/>
          <p:nvPr/>
        </p:nvGrpSpPr>
        <p:grpSpPr>
          <a:xfrm>
            <a:off x="4543055" y="746991"/>
            <a:ext cx="1202470" cy="1082222"/>
            <a:chOff x="8347352" y="653149"/>
            <a:chExt cx="1202470" cy="1082222"/>
          </a:xfrm>
        </p:grpSpPr>
        <p:grpSp>
          <p:nvGrpSpPr>
            <p:cNvPr id="123" name="Google Shape;123;p22"/>
            <p:cNvGrpSpPr/>
            <p:nvPr/>
          </p:nvGrpSpPr>
          <p:grpSpPr>
            <a:xfrm>
              <a:off x="8347352" y="653149"/>
              <a:ext cx="1202470" cy="1082222"/>
              <a:chOff x="8268206" y="1135241"/>
              <a:chExt cx="989495" cy="890545"/>
            </a:xfrm>
          </p:grpSpPr>
          <p:sp>
            <p:nvSpPr>
              <p:cNvPr id="124" name="Google Shape;124;p22"/>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5" name="Google Shape;125;p22"/>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6" name="Google Shape;126;p22"/>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7" name="Google Shape;127;p22"/>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8" name="Google Shape;128;p22"/>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381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29" name="Google Shape;129;p22"/>
            <p:cNvSpPr txBox="1"/>
            <p:nvPr/>
          </p:nvSpPr>
          <p:spPr>
            <a:xfrm>
              <a:off x="8653272" y="1087497"/>
              <a:ext cx="550933" cy="37347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2D7F60"/>
                  </a:solidFill>
                  <a:latin typeface="PT Serif"/>
                  <a:ea typeface="PT Serif"/>
                  <a:cs typeface="PT Serif"/>
                  <a:sym typeface="PT Serif"/>
                </a:rPr>
                <a:t>MB</a:t>
              </a:r>
              <a:endParaRPr/>
            </a:p>
          </p:txBody>
        </p:sp>
      </p:grpSp>
      <p:sp>
        <p:nvSpPr>
          <p:cNvPr id="130" name="Google Shape;130;p22"/>
          <p:cNvSpPr txBox="1"/>
          <p:nvPr/>
        </p:nvSpPr>
        <p:spPr>
          <a:xfrm>
            <a:off x="4404712" y="6818491"/>
            <a:ext cx="4142700" cy="477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500">
                <a:solidFill>
                  <a:schemeClr val="dk1"/>
                </a:solidFill>
                <a:latin typeface="PT Serif"/>
                <a:ea typeface="PT Serif"/>
                <a:cs typeface="PT Serif"/>
                <a:sym typeface="PT Serif"/>
              </a:rPr>
              <a:t>Americano </a:t>
            </a:r>
            <a:r>
              <a:rPr b="1" i="1" lang="en-US" sz="2500">
                <a:solidFill>
                  <a:schemeClr val="dk1"/>
                </a:solidFill>
                <a:latin typeface="PT Serif"/>
                <a:ea typeface="PT Serif"/>
                <a:cs typeface="PT Serif"/>
                <a:sym typeface="PT Serif"/>
              </a:rPr>
              <a:t>Coffee</a:t>
            </a:r>
            <a:endParaRPr/>
          </a:p>
        </p:txBody>
      </p:sp>
      <p:sp>
        <p:nvSpPr>
          <p:cNvPr id="131" name="Google Shape;131;p22"/>
          <p:cNvSpPr txBox="1"/>
          <p:nvPr/>
        </p:nvSpPr>
        <p:spPr>
          <a:xfrm>
            <a:off x="4404713" y="7420328"/>
            <a:ext cx="4142700" cy="16203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700">
                <a:solidFill>
                  <a:srgbClr val="3F3F3F"/>
                </a:solidFill>
                <a:latin typeface="PT Serif"/>
                <a:ea typeface="PT Serif"/>
                <a:cs typeface="PT Serif"/>
                <a:sym typeface="PT Serif"/>
              </a:rPr>
              <a:t>Lorem ipsum dolor siti amet consetur am verasi nostrudi exercitiano tiouaa ilmaco labis nisi meas eiusmosan tempor verasi nostrudis saexecsitia tioul sal vereska</a:t>
            </a:r>
            <a:endParaRPr/>
          </a:p>
        </p:txBody>
      </p:sp>
      <p:sp>
        <p:nvSpPr>
          <p:cNvPr id="132" name="Google Shape;132;p22"/>
          <p:cNvSpPr/>
          <p:nvPr/>
        </p:nvSpPr>
        <p:spPr>
          <a:xfrm>
            <a:off x="8066529" y="3772143"/>
            <a:ext cx="842082" cy="842082"/>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T Serif"/>
                <a:ea typeface="PT Serif"/>
                <a:cs typeface="PT Serif"/>
                <a:sym typeface="PT Serif"/>
              </a:rPr>
              <a:t>$4</a:t>
            </a:r>
            <a:endParaRPr/>
          </a:p>
        </p:txBody>
      </p:sp>
      <p:sp>
        <p:nvSpPr>
          <p:cNvPr id="133" name="Google Shape;133;p22"/>
          <p:cNvSpPr/>
          <p:nvPr/>
        </p:nvSpPr>
        <p:spPr>
          <a:xfrm>
            <a:off x="1379978" y="6655027"/>
            <a:ext cx="842082" cy="842082"/>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T Serif"/>
                <a:ea typeface="PT Serif"/>
                <a:cs typeface="PT Serif"/>
                <a:sym typeface="PT Serif"/>
              </a:rPr>
              <a:t>$5</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3"/>
          <p:cNvSpPr txBox="1"/>
          <p:nvPr/>
        </p:nvSpPr>
        <p:spPr>
          <a:xfrm>
            <a:off x="2578577" y="8334854"/>
            <a:ext cx="5131500" cy="129480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rgbClr val="3F3F3F"/>
                </a:solidFill>
                <a:latin typeface="PT Serif"/>
                <a:ea typeface="PT Serif"/>
                <a:cs typeface="PT Serif"/>
                <a:sym typeface="PT Serif"/>
              </a:rPr>
              <a:t>Lorem ismo dolorea sit ame seasin conscer nasa adipisci elite uthor sed dones asdsa eiumo inst emor incidit ut labor versa rat doto alchemis </a:t>
            </a:r>
            <a:endParaRPr/>
          </a:p>
        </p:txBody>
      </p:sp>
      <p:sp>
        <p:nvSpPr>
          <p:cNvPr id="139" name="Google Shape;139;p23"/>
          <p:cNvSpPr txBox="1"/>
          <p:nvPr/>
        </p:nvSpPr>
        <p:spPr>
          <a:xfrm>
            <a:off x="2979646" y="6973331"/>
            <a:ext cx="4352400" cy="58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PT Serif"/>
                <a:ea typeface="PT Serif"/>
                <a:cs typeface="PT Serif"/>
                <a:sym typeface="PT Serif"/>
              </a:rPr>
              <a:t>Chocolate </a:t>
            </a:r>
            <a:r>
              <a:rPr b="1" i="1" lang="en-US" sz="3200">
                <a:solidFill>
                  <a:schemeClr val="dk1"/>
                </a:solidFill>
                <a:latin typeface="PT Serif"/>
                <a:ea typeface="PT Serif"/>
                <a:cs typeface="PT Serif"/>
                <a:sym typeface="PT Serif"/>
              </a:rPr>
              <a:t>Coffee</a:t>
            </a:r>
            <a:r>
              <a:rPr b="1" lang="en-US" sz="3200">
                <a:solidFill>
                  <a:schemeClr val="dk1"/>
                </a:solidFill>
                <a:latin typeface="PT Serif"/>
                <a:ea typeface="PT Serif"/>
                <a:cs typeface="PT Serif"/>
                <a:sym typeface="PT Serif"/>
              </a:rPr>
              <a:t> Plus</a:t>
            </a:r>
            <a:endParaRPr/>
          </a:p>
        </p:txBody>
      </p:sp>
      <p:sp>
        <p:nvSpPr>
          <p:cNvPr id="140" name="Google Shape;140;p23"/>
          <p:cNvSpPr txBox="1"/>
          <p:nvPr/>
        </p:nvSpPr>
        <p:spPr>
          <a:xfrm>
            <a:off x="3689470" y="6396172"/>
            <a:ext cx="2932800" cy="4308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200">
                <a:solidFill>
                  <a:schemeClr val="dk1"/>
                </a:solidFill>
                <a:latin typeface="PT Serif"/>
                <a:ea typeface="PT Serif"/>
                <a:cs typeface="PT Serif"/>
                <a:sym typeface="PT Serif"/>
              </a:rPr>
              <a:t>Weekdays Promo</a:t>
            </a:r>
            <a:endParaRPr/>
          </a:p>
        </p:txBody>
      </p:sp>
      <p:cxnSp>
        <p:nvCxnSpPr>
          <p:cNvPr id="141" name="Google Shape;141;p23"/>
          <p:cNvCxnSpPr/>
          <p:nvPr/>
        </p:nvCxnSpPr>
        <p:spPr>
          <a:xfrm>
            <a:off x="4429399" y="7887935"/>
            <a:ext cx="1405500" cy="0"/>
          </a:xfrm>
          <a:prstGeom prst="straightConnector1">
            <a:avLst/>
          </a:prstGeom>
          <a:noFill/>
          <a:ln cap="flat" cmpd="sng" w="44450">
            <a:solidFill>
              <a:srgbClr val="49AD8D"/>
            </a:solidFill>
            <a:prstDash val="solid"/>
            <a:miter lim="800000"/>
            <a:headEnd len="sm" w="sm" type="none"/>
            <a:tailEnd len="sm" w="sm" type="none"/>
          </a:ln>
        </p:spPr>
      </p:cxnSp>
      <p:sp>
        <p:nvSpPr>
          <p:cNvPr id="142" name="Google Shape;142;p23"/>
          <p:cNvSpPr/>
          <p:nvPr/>
        </p:nvSpPr>
        <p:spPr>
          <a:xfrm>
            <a:off x="719764" y="584746"/>
            <a:ext cx="1420846" cy="1420846"/>
          </a:xfrm>
          <a:prstGeom prst="ellipse">
            <a:avLst/>
          </a:prstGeom>
          <a:solidFill>
            <a:srgbClr val="E8CE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200">
                <a:solidFill>
                  <a:srgbClr val="0C0C0C"/>
                </a:solidFill>
                <a:latin typeface="PT Serif"/>
                <a:ea typeface="PT Serif"/>
                <a:cs typeface="PT Serif"/>
                <a:sym typeface="PT Serif"/>
              </a:rPr>
              <a:t>29K</a:t>
            </a:r>
            <a:endParaRPr/>
          </a:p>
          <a:p>
            <a:pPr indent="0" lvl="0" marL="0" marR="0" rtl="0" algn="ctr">
              <a:spcBef>
                <a:spcPts val="0"/>
              </a:spcBef>
              <a:spcAft>
                <a:spcPts val="0"/>
              </a:spcAft>
              <a:buNone/>
            </a:pPr>
            <a:r>
              <a:rPr b="1" lang="en-US" sz="2200">
                <a:solidFill>
                  <a:srgbClr val="0C0C0C"/>
                </a:solidFill>
                <a:latin typeface="PT Serif"/>
                <a:ea typeface="PT Serif"/>
                <a:cs typeface="PT Serif"/>
                <a:sym typeface="PT Serif"/>
              </a:rPr>
              <a:t>IDR</a:t>
            </a:r>
            <a:endParaRPr/>
          </a:p>
        </p:txBody>
      </p:sp>
      <p:grpSp>
        <p:nvGrpSpPr>
          <p:cNvPr id="143" name="Google Shape;143;p23"/>
          <p:cNvGrpSpPr/>
          <p:nvPr/>
        </p:nvGrpSpPr>
        <p:grpSpPr>
          <a:xfrm>
            <a:off x="8367230" y="722299"/>
            <a:ext cx="1202470" cy="1082222"/>
            <a:chOff x="8347352" y="653149"/>
            <a:chExt cx="1202470" cy="1082222"/>
          </a:xfrm>
        </p:grpSpPr>
        <p:grpSp>
          <p:nvGrpSpPr>
            <p:cNvPr id="144" name="Google Shape;144;p23"/>
            <p:cNvGrpSpPr/>
            <p:nvPr/>
          </p:nvGrpSpPr>
          <p:grpSpPr>
            <a:xfrm>
              <a:off x="8347352" y="653149"/>
              <a:ext cx="1202470" cy="1082222"/>
              <a:chOff x="8268206" y="1135241"/>
              <a:chExt cx="989495" cy="890545"/>
            </a:xfrm>
          </p:grpSpPr>
          <p:sp>
            <p:nvSpPr>
              <p:cNvPr id="145" name="Google Shape;145;p23"/>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381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6" name="Google Shape;146;p23"/>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381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7" name="Google Shape;147;p23"/>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381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23"/>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381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23"/>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381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0" name="Google Shape;150;p23"/>
            <p:cNvSpPr txBox="1"/>
            <p:nvPr/>
          </p:nvSpPr>
          <p:spPr>
            <a:xfrm>
              <a:off x="8633626" y="1087497"/>
              <a:ext cx="59022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MB</a:t>
              </a:r>
              <a:endParaRPr/>
            </a:p>
          </p:txBody>
        </p:sp>
      </p:grpSp>
      <p:pic>
        <p:nvPicPr>
          <p:cNvPr id="151" name="Google Shape;151;p23"/>
          <p:cNvPicPr preferRelativeResize="0"/>
          <p:nvPr/>
        </p:nvPicPr>
        <p:blipFill rotWithShape="1">
          <a:blip r:embed="rId3">
            <a:alphaModFix/>
          </a:blip>
          <a:srcRect b="1867" l="0" r="0" t="1868"/>
          <a:stretch/>
        </p:blipFill>
        <p:spPr>
          <a:xfrm>
            <a:off x="2968003" y="1475281"/>
            <a:ext cx="4352583" cy="437298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pic>
        <p:nvPicPr>
          <p:cNvPr id="156" name="Google Shape;156;p24"/>
          <p:cNvPicPr preferRelativeResize="0"/>
          <p:nvPr/>
        </p:nvPicPr>
        <p:blipFill rotWithShape="1">
          <a:blip r:embed="rId3">
            <a:alphaModFix/>
          </a:blip>
          <a:srcRect b="0" l="23297" r="23296" t="0"/>
          <a:stretch/>
        </p:blipFill>
        <p:spPr>
          <a:xfrm>
            <a:off x="5026490" y="1"/>
            <a:ext cx="5262098" cy="10288588"/>
          </a:xfrm>
          <a:prstGeom prst="rect">
            <a:avLst/>
          </a:prstGeom>
          <a:noFill/>
          <a:ln>
            <a:noFill/>
          </a:ln>
        </p:spPr>
      </p:pic>
      <p:sp>
        <p:nvSpPr>
          <p:cNvPr id="157" name="Google Shape;157;p24"/>
          <p:cNvSpPr/>
          <p:nvPr/>
        </p:nvSpPr>
        <p:spPr>
          <a:xfrm>
            <a:off x="1341347" y="1359694"/>
            <a:ext cx="7841505" cy="7603067"/>
          </a:xfrm>
          <a:prstGeom prst="roundRect">
            <a:avLst>
              <a:gd fmla="val 2537" name="adj"/>
            </a:avLst>
          </a:prstGeom>
          <a:solidFill>
            <a:srgbClr val="F4E6D9"/>
          </a:solidFill>
          <a:ln>
            <a:noFill/>
          </a:ln>
          <a:effectLst>
            <a:outerShdw blurRad="876300" sx="109000" rotWithShape="0" algn="ctr" sy="109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8" name="Google Shape;158;p24"/>
          <p:cNvSpPr txBox="1"/>
          <p:nvPr/>
        </p:nvSpPr>
        <p:spPr>
          <a:xfrm>
            <a:off x="2208194" y="1967465"/>
            <a:ext cx="447626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dk1"/>
                </a:solidFill>
                <a:latin typeface="PT Serif"/>
                <a:ea typeface="PT Serif"/>
                <a:cs typeface="PT Serif"/>
                <a:sym typeface="PT Serif"/>
              </a:rPr>
              <a:t>Moonbucks </a:t>
            </a:r>
            <a:r>
              <a:rPr b="1" i="1" lang="en-US" sz="3200">
                <a:solidFill>
                  <a:schemeClr val="dk1"/>
                </a:solidFill>
                <a:latin typeface="PT Serif"/>
                <a:ea typeface="PT Serif"/>
                <a:cs typeface="PT Serif"/>
                <a:sym typeface="PT Serif"/>
              </a:rPr>
              <a:t>Coffee</a:t>
            </a:r>
            <a:endParaRPr/>
          </a:p>
        </p:txBody>
      </p:sp>
      <p:grpSp>
        <p:nvGrpSpPr>
          <p:cNvPr id="159" name="Google Shape;159;p24"/>
          <p:cNvGrpSpPr/>
          <p:nvPr/>
        </p:nvGrpSpPr>
        <p:grpSpPr>
          <a:xfrm>
            <a:off x="7959789" y="2053011"/>
            <a:ext cx="460474" cy="723523"/>
            <a:chOff x="7124730" y="8761816"/>
            <a:chExt cx="1000125" cy="1555750"/>
          </a:xfrm>
        </p:grpSpPr>
        <p:sp>
          <p:nvSpPr>
            <p:cNvPr id="160" name="Google Shape;160;p24"/>
            <p:cNvSpPr/>
            <p:nvPr/>
          </p:nvSpPr>
          <p:spPr>
            <a:xfrm>
              <a:off x="7124730" y="8761816"/>
              <a:ext cx="1000125" cy="1333500"/>
            </a:xfrm>
            <a:custGeom>
              <a:rect b="b" l="l" r="r" t="t"/>
              <a:pathLst>
                <a:path extrusionOk="0" h="1333500" w="1000125">
                  <a:moveTo>
                    <a:pt x="1000126" y="500063"/>
                  </a:moveTo>
                  <a:cubicBezTo>
                    <a:pt x="1000126" y="663417"/>
                    <a:pt x="825104" y="925116"/>
                    <a:pt x="682308" y="1111251"/>
                  </a:cubicBezTo>
                  <a:cubicBezTo>
                    <a:pt x="583407" y="1240156"/>
                    <a:pt x="500063" y="1333501"/>
                    <a:pt x="500063" y="1333501"/>
                  </a:cubicBezTo>
                  <a:cubicBezTo>
                    <a:pt x="500063" y="1333501"/>
                    <a:pt x="416719" y="1240156"/>
                    <a:pt x="317818" y="1111251"/>
                  </a:cubicBezTo>
                  <a:cubicBezTo>
                    <a:pt x="175022" y="925116"/>
                    <a:pt x="0" y="663417"/>
                    <a:pt x="0" y="500063"/>
                  </a:cubicBezTo>
                  <a:cubicBezTo>
                    <a:pt x="0" y="223886"/>
                    <a:pt x="223886" y="0"/>
                    <a:pt x="500063" y="0"/>
                  </a:cubicBezTo>
                  <a:cubicBezTo>
                    <a:pt x="776240" y="0"/>
                    <a:pt x="1000126" y="223886"/>
                    <a:pt x="1000126" y="500063"/>
                  </a:cubicBezTo>
                  <a:close/>
                </a:path>
              </a:pathLst>
            </a:custGeom>
            <a:noFill/>
            <a:ln cap="rnd" cmpd="sng" w="50800">
              <a:solidFill>
                <a:srgbClr val="38826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24"/>
            <p:cNvSpPr/>
            <p:nvPr/>
          </p:nvSpPr>
          <p:spPr>
            <a:xfrm>
              <a:off x="7458105" y="9039628"/>
              <a:ext cx="333375" cy="333375"/>
            </a:xfrm>
            <a:custGeom>
              <a:rect b="b" l="l" r="r" t="t"/>
              <a:pathLst>
                <a:path extrusionOk="0" h="333375" w="333375">
                  <a:moveTo>
                    <a:pt x="333375" y="166688"/>
                  </a:moveTo>
                  <a:cubicBezTo>
                    <a:pt x="333375" y="258747"/>
                    <a:pt x="258747" y="333375"/>
                    <a:pt x="166688" y="333375"/>
                  </a:cubicBezTo>
                  <a:cubicBezTo>
                    <a:pt x="74629" y="333375"/>
                    <a:pt x="0" y="258747"/>
                    <a:pt x="0" y="166688"/>
                  </a:cubicBezTo>
                  <a:cubicBezTo>
                    <a:pt x="0" y="74629"/>
                    <a:pt x="74629" y="0"/>
                    <a:pt x="166688" y="0"/>
                  </a:cubicBezTo>
                  <a:cubicBezTo>
                    <a:pt x="258747" y="0"/>
                    <a:pt x="333375" y="74629"/>
                    <a:pt x="333375" y="166688"/>
                  </a:cubicBezTo>
                  <a:close/>
                </a:path>
              </a:pathLst>
            </a:custGeom>
            <a:noFill/>
            <a:ln cap="rnd" cmpd="sng" w="50800">
              <a:solidFill>
                <a:srgbClr val="38826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24"/>
            <p:cNvSpPr/>
            <p:nvPr/>
          </p:nvSpPr>
          <p:spPr>
            <a:xfrm>
              <a:off x="7124730" y="9873066"/>
              <a:ext cx="1000125" cy="444500"/>
            </a:xfrm>
            <a:custGeom>
              <a:rect b="b" l="l" r="r" t="t"/>
              <a:pathLst>
                <a:path extrusionOk="0" h="444500" w="1000125">
                  <a:moveTo>
                    <a:pt x="1000126" y="444500"/>
                  </a:moveTo>
                  <a:lnTo>
                    <a:pt x="0" y="444500"/>
                  </a:lnTo>
                  <a:lnTo>
                    <a:pt x="111125" y="0"/>
                  </a:lnTo>
                  <a:lnTo>
                    <a:pt x="317818" y="0"/>
                  </a:lnTo>
                  <a:cubicBezTo>
                    <a:pt x="416719" y="128905"/>
                    <a:pt x="500063" y="222250"/>
                    <a:pt x="500063" y="222250"/>
                  </a:cubicBezTo>
                  <a:cubicBezTo>
                    <a:pt x="500063" y="222250"/>
                    <a:pt x="583407" y="128905"/>
                    <a:pt x="682308" y="0"/>
                  </a:cubicBezTo>
                  <a:lnTo>
                    <a:pt x="889001" y="0"/>
                  </a:lnTo>
                  <a:close/>
                </a:path>
              </a:pathLst>
            </a:custGeom>
            <a:noFill/>
            <a:ln cap="rnd" cmpd="sng" w="50800">
              <a:solidFill>
                <a:srgbClr val="38826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63" name="Google Shape;163;p24"/>
          <p:cNvSpPr txBox="1"/>
          <p:nvPr/>
        </p:nvSpPr>
        <p:spPr>
          <a:xfrm>
            <a:off x="2208193" y="2704497"/>
            <a:ext cx="5298300" cy="9666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5409 Marlen Wells, Mission Township, Corsair County, South Dakota, USA</a:t>
            </a:r>
            <a:endParaRPr/>
          </a:p>
        </p:txBody>
      </p:sp>
      <p:cxnSp>
        <p:nvCxnSpPr>
          <p:cNvPr id="164" name="Google Shape;164;p24"/>
          <p:cNvCxnSpPr/>
          <p:nvPr/>
        </p:nvCxnSpPr>
        <p:spPr>
          <a:xfrm>
            <a:off x="1341347" y="4276089"/>
            <a:ext cx="7841505" cy="0"/>
          </a:xfrm>
          <a:prstGeom prst="straightConnector1">
            <a:avLst/>
          </a:prstGeom>
          <a:noFill/>
          <a:ln cap="flat" cmpd="sng" w="9525">
            <a:solidFill>
              <a:srgbClr val="D4C8C3"/>
            </a:solidFill>
            <a:prstDash val="solid"/>
            <a:miter lim="800000"/>
            <a:headEnd len="sm" w="sm" type="none"/>
            <a:tailEnd len="sm" w="sm" type="none"/>
          </a:ln>
        </p:spPr>
      </p:cxnSp>
      <p:sp>
        <p:nvSpPr>
          <p:cNvPr id="165" name="Google Shape;165;p24"/>
          <p:cNvSpPr txBox="1"/>
          <p:nvPr/>
        </p:nvSpPr>
        <p:spPr>
          <a:xfrm>
            <a:off x="2224958" y="4958941"/>
            <a:ext cx="330726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Phone Cell</a:t>
            </a:r>
            <a:endParaRPr/>
          </a:p>
        </p:txBody>
      </p:sp>
      <p:sp>
        <p:nvSpPr>
          <p:cNvPr id="166" name="Google Shape;166;p24"/>
          <p:cNvSpPr txBox="1"/>
          <p:nvPr/>
        </p:nvSpPr>
        <p:spPr>
          <a:xfrm>
            <a:off x="6476624" y="4974330"/>
            <a:ext cx="2060220"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+62 819 8765 4321</a:t>
            </a:r>
            <a:endParaRPr/>
          </a:p>
        </p:txBody>
      </p:sp>
      <p:sp>
        <p:nvSpPr>
          <p:cNvPr id="167" name="Google Shape;167;p24"/>
          <p:cNvSpPr txBox="1"/>
          <p:nvPr/>
        </p:nvSpPr>
        <p:spPr>
          <a:xfrm>
            <a:off x="2224957" y="5670028"/>
            <a:ext cx="330726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Our Email</a:t>
            </a:r>
            <a:endParaRPr/>
          </a:p>
        </p:txBody>
      </p:sp>
      <p:sp>
        <p:nvSpPr>
          <p:cNvPr id="168" name="Google Shape;168;p24"/>
          <p:cNvSpPr txBox="1"/>
          <p:nvPr/>
        </p:nvSpPr>
        <p:spPr>
          <a:xfrm>
            <a:off x="5698951" y="5685417"/>
            <a:ext cx="2783885"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hello@moonbucks.coffee</a:t>
            </a:r>
            <a:endParaRPr/>
          </a:p>
        </p:txBody>
      </p:sp>
      <p:sp>
        <p:nvSpPr>
          <p:cNvPr id="169" name="Google Shape;169;p24"/>
          <p:cNvSpPr txBox="1"/>
          <p:nvPr/>
        </p:nvSpPr>
        <p:spPr>
          <a:xfrm>
            <a:off x="2224957" y="6382036"/>
            <a:ext cx="330726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Instagram</a:t>
            </a:r>
            <a:endParaRPr/>
          </a:p>
        </p:txBody>
      </p:sp>
      <p:sp>
        <p:nvSpPr>
          <p:cNvPr id="170" name="Google Shape;170;p24"/>
          <p:cNvSpPr txBox="1"/>
          <p:nvPr/>
        </p:nvSpPr>
        <p:spPr>
          <a:xfrm>
            <a:off x="6257570" y="6397425"/>
            <a:ext cx="2225266"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Moonbuckscoffee.id</a:t>
            </a:r>
            <a:endParaRPr/>
          </a:p>
        </p:txBody>
      </p:sp>
      <p:sp>
        <p:nvSpPr>
          <p:cNvPr id="171" name="Google Shape;171;p24"/>
          <p:cNvSpPr txBox="1"/>
          <p:nvPr/>
        </p:nvSpPr>
        <p:spPr>
          <a:xfrm>
            <a:off x="2224957" y="7110977"/>
            <a:ext cx="330726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Facebook</a:t>
            </a:r>
            <a:endParaRPr/>
          </a:p>
        </p:txBody>
      </p:sp>
      <p:sp>
        <p:nvSpPr>
          <p:cNvPr id="172" name="Google Shape;172;p24"/>
          <p:cNvSpPr txBox="1"/>
          <p:nvPr/>
        </p:nvSpPr>
        <p:spPr>
          <a:xfrm>
            <a:off x="5348229" y="7110977"/>
            <a:ext cx="3134607"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Moonbucks Authentic Coffee</a:t>
            </a:r>
            <a:endParaRPr/>
          </a:p>
        </p:txBody>
      </p:sp>
      <p:sp>
        <p:nvSpPr>
          <p:cNvPr id="173" name="Google Shape;173;p24"/>
          <p:cNvSpPr txBox="1"/>
          <p:nvPr/>
        </p:nvSpPr>
        <p:spPr>
          <a:xfrm>
            <a:off x="2224957" y="7825812"/>
            <a:ext cx="3307261"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Website</a:t>
            </a:r>
            <a:endParaRPr/>
          </a:p>
        </p:txBody>
      </p:sp>
      <p:sp>
        <p:nvSpPr>
          <p:cNvPr id="174" name="Google Shape;174;p24"/>
          <p:cNvSpPr txBox="1"/>
          <p:nvPr/>
        </p:nvSpPr>
        <p:spPr>
          <a:xfrm>
            <a:off x="5890977" y="7841201"/>
            <a:ext cx="2591859"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www.moonbucks.coffee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